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sldIdLst>
    <p:sldId id="256" r:id="rId2"/>
    <p:sldId id="269" r:id="rId3"/>
    <p:sldId id="277" r:id="rId4"/>
    <p:sldId id="286" r:id="rId5"/>
    <p:sldId id="275" r:id="rId6"/>
    <p:sldId id="281" r:id="rId7"/>
    <p:sldId id="257" r:id="rId8"/>
    <p:sldId id="262" r:id="rId9"/>
    <p:sldId id="260" r:id="rId10"/>
    <p:sldId id="272" r:id="rId11"/>
    <p:sldId id="273" r:id="rId12"/>
    <p:sldId id="274" r:id="rId13"/>
    <p:sldId id="276" r:id="rId14"/>
    <p:sldId id="264" r:id="rId15"/>
    <p:sldId id="280" r:id="rId16"/>
    <p:sldId id="285" r:id="rId17"/>
    <p:sldId id="278" r:id="rId18"/>
  </p:sldIdLst>
  <p:sldSz cx="13004800" cy="9753600"/>
  <p:notesSz cx="6889750" cy="10018713"/>
  <p:defaultText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CCECFF"/>
    <a:srgbClr val="99FFCC"/>
    <a:srgbClr val="FF00FF"/>
    <a:srgbClr val="FFD200"/>
    <a:srgbClr val="1E64C8"/>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9" autoAdjust="0"/>
    <p:restoredTop sz="90886" autoAdjust="0"/>
  </p:normalViewPr>
  <p:slideViewPr>
    <p:cSldViewPr snapToGrid="0" showGuides="1">
      <p:cViewPr>
        <p:scale>
          <a:sx n="74" d="100"/>
          <a:sy n="74" d="100"/>
        </p:scale>
        <p:origin x="2016" y="78"/>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87F5EC-217B-4AEC-A039-EE290229BF3D}" type="doc">
      <dgm:prSet loTypeId="urn:microsoft.com/office/officeart/2005/8/layout/chevron1" loCatId="process" qsTypeId="urn:microsoft.com/office/officeart/2005/8/quickstyle/simple1" qsCatId="simple" csTypeId="urn:microsoft.com/office/officeart/2005/8/colors/accent1_2" csCatId="accent1" phldr="1"/>
      <dgm:spPr/>
    </dgm:pt>
    <dgm:pt modelId="{8B68F6A2-EFFD-484C-8755-36874955AC3E}">
      <dgm:prSet phldrT="[Text]" custT="1"/>
      <dgm:spPr>
        <a:xfrm>
          <a:off x="409" y="2628254"/>
          <a:ext cx="3598916" cy="1439566"/>
        </a:xfrm>
        <a:prstGeom prst="chevron">
          <a:avLst/>
        </a:prstGeom>
        <a:solidFill>
          <a:srgbClr val="66B0CA"/>
        </a:solidFill>
        <a:ln w="12700" cap="flat" cmpd="sng" algn="ctr">
          <a:solidFill>
            <a:sysClr val="window" lastClr="FFFFFF">
              <a:hueOff val="0"/>
              <a:satOff val="0"/>
              <a:lumOff val="0"/>
              <a:alphaOff val="0"/>
            </a:sysClr>
          </a:solidFill>
          <a:prstDash val="solid"/>
          <a:miter lim="800000"/>
        </a:ln>
        <a:effectLst/>
      </dgm:spPr>
      <dgm:t>
        <a:bodyPr/>
        <a:lstStyle/>
        <a:p>
          <a:r>
            <a:rPr lang="nl-BE" sz="3200" dirty="0" err="1" smtClean="0">
              <a:solidFill>
                <a:sysClr val="window" lastClr="FFFFFF"/>
              </a:solidFill>
              <a:latin typeface="Calibri" panose="020F0502020204030204" pitchFamily="34" charset="0"/>
              <a:ea typeface="+mn-ea"/>
              <a:cs typeface="Calibri" panose="020F0502020204030204" pitchFamily="34" charset="0"/>
            </a:rPr>
            <a:t>cART</a:t>
          </a:r>
          <a:endParaRPr lang="nl-BE" sz="3200" dirty="0">
            <a:solidFill>
              <a:sysClr val="window" lastClr="FFFFFF"/>
            </a:solidFill>
            <a:latin typeface="Calibri" panose="020F0502020204030204" pitchFamily="34" charset="0"/>
            <a:ea typeface="+mn-ea"/>
            <a:cs typeface="Calibri" panose="020F0502020204030204" pitchFamily="34" charset="0"/>
          </a:endParaRPr>
        </a:p>
      </dgm:t>
    </dgm:pt>
    <dgm:pt modelId="{5800D496-804C-49C6-A67C-3FEFC75F9E6D}" type="parTrans" cxnId="{8F7022E6-F4DB-47AA-A728-8529DD70B044}">
      <dgm:prSet/>
      <dgm:spPr/>
      <dgm:t>
        <a:bodyPr/>
        <a:lstStyle/>
        <a:p>
          <a:endParaRPr lang="nl-BE"/>
        </a:p>
      </dgm:t>
    </dgm:pt>
    <dgm:pt modelId="{58D296FB-8E04-4701-827B-12EBC246F840}" type="sibTrans" cxnId="{8F7022E6-F4DB-47AA-A728-8529DD70B044}">
      <dgm:prSet/>
      <dgm:spPr/>
      <dgm:t>
        <a:bodyPr/>
        <a:lstStyle/>
        <a:p>
          <a:endParaRPr lang="nl-BE"/>
        </a:p>
      </dgm:t>
    </dgm:pt>
    <dgm:pt modelId="{6AF27BAD-5C6A-4F63-AEBB-502370CFBD3C}">
      <dgm:prSet phldrT="[Text]" custT="1"/>
      <dgm:spPr>
        <a:xfrm>
          <a:off x="3239433" y="2628254"/>
          <a:ext cx="9219919" cy="1439566"/>
        </a:xfrm>
        <a:prstGeom prst="chevron">
          <a:avLst/>
        </a:prstGeom>
        <a:solidFill>
          <a:srgbClr val="ED7D31"/>
        </a:solidFill>
        <a:ln w="12700" cap="flat" cmpd="sng" algn="ctr">
          <a:solidFill>
            <a:sysClr val="window" lastClr="FFFFFF">
              <a:hueOff val="0"/>
              <a:satOff val="0"/>
              <a:lumOff val="0"/>
              <a:alphaOff val="0"/>
            </a:sysClr>
          </a:solidFill>
          <a:prstDash val="solid"/>
          <a:miter lim="800000"/>
        </a:ln>
        <a:effectLst/>
      </dgm:spPr>
      <dgm:t>
        <a:bodyPr/>
        <a:lstStyle/>
        <a:p>
          <a:r>
            <a:rPr lang="nl-BE" sz="3200" dirty="0">
              <a:solidFill>
                <a:sysClr val="window" lastClr="FFFFFF"/>
              </a:solidFill>
              <a:latin typeface="Calibri" panose="020F0502020204030204" pitchFamily="34" charset="0"/>
              <a:ea typeface="+mn-ea"/>
              <a:cs typeface="Calibri" panose="020F0502020204030204" pitchFamily="34" charset="0"/>
            </a:rPr>
            <a:t>Treatment interruption</a:t>
          </a:r>
        </a:p>
      </dgm:t>
    </dgm:pt>
    <dgm:pt modelId="{F4308E68-FE39-4F92-BB94-E72994920624}" type="parTrans" cxnId="{B63CB9BD-47AF-466B-8E82-C0530B53D637}">
      <dgm:prSet/>
      <dgm:spPr/>
      <dgm:t>
        <a:bodyPr/>
        <a:lstStyle/>
        <a:p>
          <a:endParaRPr lang="nl-BE"/>
        </a:p>
      </dgm:t>
    </dgm:pt>
    <dgm:pt modelId="{6BD5F625-C56C-40BD-89A4-99140C31CFA4}" type="sibTrans" cxnId="{B63CB9BD-47AF-466B-8E82-C0530B53D637}">
      <dgm:prSet/>
      <dgm:spPr/>
      <dgm:t>
        <a:bodyPr/>
        <a:lstStyle/>
        <a:p>
          <a:endParaRPr lang="nl-BE"/>
        </a:p>
      </dgm:t>
    </dgm:pt>
    <dgm:pt modelId="{ABCC3721-0891-4464-A872-12FA371BE8CF}">
      <dgm:prSet phldrT="[Text]" custT="1"/>
      <dgm:spPr>
        <a:xfrm>
          <a:off x="12099461" y="2628254"/>
          <a:ext cx="3598916" cy="1439566"/>
        </a:xfrm>
        <a:prstGeom prst="chevron">
          <a:avLst/>
        </a:prstGeom>
        <a:solidFill>
          <a:srgbClr val="66B0CA"/>
        </a:solidFill>
        <a:ln w="12700" cap="flat" cmpd="sng" algn="ctr">
          <a:solidFill>
            <a:sysClr val="window" lastClr="FFFFFF">
              <a:hueOff val="0"/>
              <a:satOff val="0"/>
              <a:lumOff val="0"/>
              <a:alphaOff val="0"/>
            </a:sysClr>
          </a:solidFill>
          <a:prstDash val="solid"/>
          <a:miter lim="800000"/>
        </a:ln>
        <a:effectLst/>
      </dgm:spPr>
      <dgm:t>
        <a:bodyPr/>
        <a:lstStyle/>
        <a:p>
          <a:r>
            <a:rPr lang="nl-BE" sz="3200" dirty="0">
              <a:solidFill>
                <a:sysClr val="window" lastClr="FFFFFF"/>
              </a:solidFill>
              <a:latin typeface="Calibri" panose="020F0502020204030204" pitchFamily="34" charset="0"/>
              <a:ea typeface="+mn-ea"/>
              <a:cs typeface="Calibri" panose="020F0502020204030204" pitchFamily="34" charset="0"/>
            </a:rPr>
            <a:t>cART</a:t>
          </a:r>
        </a:p>
      </dgm:t>
    </dgm:pt>
    <dgm:pt modelId="{3D8F2EFE-C8FF-43E6-8D48-4961C9408849}" type="parTrans" cxnId="{45429CC0-80F3-49BD-A294-CA3FE9916223}">
      <dgm:prSet/>
      <dgm:spPr/>
      <dgm:t>
        <a:bodyPr/>
        <a:lstStyle/>
        <a:p>
          <a:endParaRPr lang="nl-BE"/>
        </a:p>
      </dgm:t>
    </dgm:pt>
    <dgm:pt modelId="{17582E3F-8A2C-4F17-9DE3-2BB626627874}" type="sibTrans" cxnId="{45429CC0-80F3-49BD-A294-CA3FE9916223}">
      <dgm:prSet/>
      <dgm:spPr/>
      <dgm:t>
        <a:bodyPr/>
        <a:lstStyle/>
        <a:p>
          <a:endParaRPr lang="nl-BE"/>
        </a:p>
      </dgm:t>
    </dgm:pt>
    <dgm:pt modelId="{544C6324-230F-437C-B16C-A3D31F5DF0D1}" type="pres">
      <dgm:prSet presAssocID="{9487F5EC-217B-4AEC-A039-EE290229BF3D}" presName="Name0" presStyleCnt="0">
        <dgm:presLayoutVars>
          <dgm:dir/>
          <dgm:animLvl val="lvl"/>
          <dgm:resizeHandles val="exact"/>
        </dgm:presLayoutVars>
      </dgm:prSet>
      <dgm:spPr/>
    </dgm:pt>
    <dgm:pt modelId="{FB383D01-ABD9-4610-BF3E-DA7043B52937}" type="pres">
      <dgm:prSet presAssocID="{8B68F6A2-EFFD-484C-8755-36874955AC3E}" presName="parTxOnly" presStyleLbl="node1" presStyleIdx="0" presStyleCnt="3">
        <dgm:presLayoutVars>
          <dgm:chMax val="0"/>
          <dgm:chPref val="0"/>
          <dgm:bulletEnabled val="1"/>
        </dgm:presLayoutVars>
      </dgm:prSet>
      <dgm:spPr>
        <a:prstGeom prst="chevron">
          <a:avLst/>
        </a:prstGeom>
      </dgm:spPr>
      <dgm:t>
        <a:bodyPr/>
        <a:lstStyle/>
        <a:p>
          <a:endParaRPr lang="nl-BE"/>
        </a:p>
      </dgm:t>
    </dgm:pt>
    <dgm:pt modelId="{D054DEFF-7334-4FFC-8C34-EB49BD26F895}" type="pres">
      <dgm:prSet presAssocID="{58D296FB-8E04-4701-827B-12EBC246F840}" presName="parTxOnlySpace" presStyleCnt="0"/>
      <dgm:spPr/>
    </dgm:pt>
    <dgm:pt modelId="{61A40E5F-7F7E-4CB4-9577-958BDF9BCEDF}" type="pres">
      <dgm:prSet presAssocID="{6AF27BAD-5C6A-4F63-AEBB-502370CFBD3C}" presName="parTxOnly" presStyleLbl="node1" presStyleIdx="1" presStyleCnt="3" custScaleX="256186">
        <dgm:presLayoutVars>
          <dgm:chMax val="0"/>
          <dgm:chPref val="0"/>
          <dgm:bulletEnabled val="1"/>
        </dgm:presLayoutVars>
      </dgm:prSet>
      <dgm:spPr>
        <a:prstGeom prst="chevron">
          <a:avLst/>
        </a:prstGeom>
      </dgm:spPr>
      <dgm:t>
        <a:bodyPr/>
        <a:lstStyle/>
        <a:p>
          <a:endParaRPr lang="nl-BE"/>
        </a:p>
      </dgm:t>
    </dgm:pt>
    <dgm:pt modelId="{261BD066-57BC-4878-9437-9B509BE482EE}" type="pres">
      <dgm:prSet presAssocID="{6BD5F625-C56C-40BD-89A4-99140C31CFA4}" presName="parTxOnlySpace" presStyleCnt="0"/>
      <dgm:spPr/>
    </dgm:pt>
    <dgm:pt modelId="{5B9044AB-E2D0-4042-B71F-9C0C55409B34}" type="pres">
      <dgm:prSet presAssocID="{ABCC3721-0891-4464-A872-12FA371BE8CF}" presName="parTxOnly" presStyleLbl="node1" presStyleIdx="2" presStyleCnt="3">
        <dgm:presLayoutVars>
          <dgm:chMax val="0"/>
          <dgm:chPref val="0"/>
          <dgm:bulletEnabled val="1"/>
        </dgm:presLayoutVars>
      </dgm:prSet>
      <dgm:spPr>
        <a:prstGeom prst="chevron">
          <a:avLst/>
        </a:prstGeom>
      </dgm:spPr>
      <dgm:t>
        <a:bodyPr/>
        <a:lstStyle/>
        <a:p>
          <a:endParaRPr lang="nl-BE"/>
        </a:p>
      </dgm:t>
    </dgm:pt>
  </dgm:ptLst>
  <dgm:cxnLst>
    <dgm:cxn modelId="{45429CC0-80F3-49BD-A294-CA3FE9916223}" srcId="{9487F5EC-217B-4AEC-A039-EE290229BF3D}" destId="{ABCC3721-0891-4464-A872-12FA371BE8CF}" srcOrd="2" destOrd="0" parTransId="{3D8F2EFE-C8FF-43E6-8D48-4961C9408849}" sibTransId="{17582E3F-8A2C-4F17-9DE3-2BB626627874}"/>
    <dgm:cxn modelId="{8F7022E6-F4DB-47AA-A728-8529DD70B044}" srcId="{9487F5EC-217B-4AEC-A039-EE290229BF3D}" destId="{8B68F6A2-EFFD-484C-8755-36874955AC3E}" srcOrd="0" destOrd="0" parTransId="{5800D496-804C-49C6-A67C-3FEFC75F9E6D}" sibTransId="{58D296FB-8E04-4701-827B-12EBC246F840}"/>
    <dgm:cxn modelId="{A7A1460C-8E77-45C9-B4A0-75FFAFD74F7E}" type="presOf" srcId="{8B68F6A2-EFFD-484C-8755-36874955AC3E}" destId="{FB383D01-ABD9-4610-BF3E-DA7043B52937}" srcOrd="0" destOrd="0" presId="urn:microsoft.com/office/officeart/2005/8/layout/chevron1"/>
    <dgm:cxn modelId="{43BE21CB-CFA9-4D55-9C80-63B61DA92752}" type="presOf" srcId="{ABCC3721-0891-4464-A872-12FA371BE8CF}" destId="{5B9044AB-E2D0-4042-B71F-9C0C55409B34}" srcOrd="0" destOrd="0" presId="urn:microsoft.com/office/officeart/2005/8/layout/chevron1"/>
    <dgm:cxn modelId="{69B36A90-D325-41E4-98CD-D0366E6459D7}" type="presOf" srcId="{9487F5EC-217B-4AEC-A039-EE290229BF3D}" destId="{544C6324-230F-437C-B16C-A3D31F5DF0D1}" srcOrd="0" destOrd="0" presId="urn:microsoft.com/office/officeart/2005/8/layout/chevron1"/>
    <dgm:cxn modelId="{CD3639A2-093B-47A2-BA5F-71B294599430}" type="presOf" srcId="{6AF27BAD-5C6A-4F63-AEBB-502370CFBD3C}" destId="{61A40E5F-7F7E-4CB4-9577-958BDF9BCEDF}" srcOrd="0" destOrd="0" presId="urn:microsoft.com/office/officeart/2005/8/layout/chevron1"/>
    <dgm:cxn modelId="{B63CB9BD-47AF-466B-8E82-C0530B53D637}" srcId="{9487F5EC-217B-4AEC-A039-EE290229BF3D}" destId="{6AF27BAD-5C6A-4F63-AEBB-502370CFBD3C}" srcOrd="1" destOrd="0" parTransId="{F4308E68-FE39-4F92-BB94-E72994920624}" sibTransId="{6BD5F625-C56C-40BD-89A4-99140C31CFA4}"/>
    <dgm:cxn modelId="{07C599A6-7D5C-46CF-918D-2CF32F35589A}" type="presParOf" srcId="{544C6324-230F-437C-B16C-A3D31F5DF0D1}" destId="{FB383D01-ABD9-4610-BF3E-DA7043B52937}" srcOrd="0" destOrd="0" presId="urn:microsoft.com/office/officeart/2005/8/layout/chevron1"/>
    <dgm:cxn modelId="{A85449FC-E41C-43E3-9928-4D87E2EC0320}" type="presParOf" srcId="{544C6324-230F-437C-B16C-A3D31F5DF0D1}" destId="{D054DEFF-7334-4FFC-8C34-EB49BD26F895}" srcOrd="1" destOrd="0" presId="urn:microsoft.com/office/officeart/2005/8/layout/chevron1"/>
    <dgm:cxn modelId="{B0CB9329-AB70-442B-9FB3-1F51098E40F7}" type="presParOf" srcId="{544C6324-230F-437C-B16C-A3D31F5DF0D1}" destId="{61A40E5F-7F7E-4CB4-9577-958BDF9BCEDF}" srcOrd="2" destOrd="0" presId="urn:microsoft.com/office/officeart/2005/8/layout/chevron1"/>
    <dgm:cxn modelId="{83BFEB07-778C-4186-B2C9-25FC18BA65E4}" type="presParOf" srcId="{544C6324-230F-437C-B16C-A3D31F5DF0D1}" destId="{261BD066-57BC-4878-9437-9B509BE482EE}" srcOrd="3" destOrd="0" presId="urn:microsoft.com/office/officeart/2005/8/layout/chevron1"/>
    <dgm:cxn modelId="{A3498C56-756B-40F4-98B6-0030D6ADCB5C}" type="presParOf" srcId="{544C6324-230F-437C-B16C-A3D31F5DF0D1}" destId="{5B9044AB-E2D0-4042-B71F-9C0C55409B34}"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AC85011-D53A-4F62-B6A7-E18A958E1360}" type="doc">
      <dgm:prSet loTypeId="urn:microsoft.com/office/officeart/2009/layout/CircleArrowProcess" loCatId="process" qsTypeId="urn:microsoft.com/office/officeart/2005/8/quickstyle/simple2" qsCatId="simple" csTypeId="urn:microsoft.com/office/officeart/2005/8/colors/accent2_1" csCatId="accent2" phldr="1"/>
      <dgm:spPr/>
      <dgm:t>
        <a:bodyPr/>
        <a:lstStyle/>
        <a:p>
          <a:endParaRPr lang="nl-BE"/>
        </a:p>
      </dgm:t>
    </dgm:pt>
    <dgm:pt modelId="{CF245E2F-A02A-4CBE-91C0-D72AABD59770}">
      <dgm:prSet phldrT="[Text]"/>
      <dgm:spPr>
        <a:ln>
          <a:solidFill>
            <a:schemeClr val="accent2"/>
          </a:solidFill>
        </a:ln>
      </dgm:spPr>
      <dgm:t>
        <a:bodyPr/>
        <a:lstStyle/>
        <a:p>
          <a:r>
            <a:rPr lang="nl-BE" dirty="0"/>
            <a:t>cDNA </a:t>
          </a:r>
          <a:r>
            <a:rPr lang="nl-BE" dirty="0" err="1"/>
            <a:t>synthesis</a:t>
          </a:r>
          <a:endParaRPr lang="nl-BE" dirty="0"/>
        </a:p>
      </dgm:t>
    </dgm:pt>
    <dgm:pt modelId="{050A2F24-AD59-4786-8F28-93DA333BC2A7}" type="sibTrans" cxnId="{62F03838-6C4E-43A1-95A0-2891034FDB1E}">
      <dgm:prSet/>
      <dgm:spPr/>
      <dgm:t>
        <a:bodyPr/>
        <a:lstStyle/>
        <a:p>
          <a:endParaRPr lang="nl-BE"/>
        </a:p>
      </dgm:t>
    </dgm:pt>
    <dgm:pt modelId="{E60EAAA8-E37C-47AA-B54C-BC950DC9CABF}" type="parTrans" cxnId="{62F03838-6C4E-43A1-95A0-2891034FDB1E}">
      <dgm:prSet/>
      <dgm:spPr/>
      <dgm:t>
        <a:bodyPr/>
        <a:lstStyle/>
        <a:p>
          <a:endParaRPr lang="nl-BE"/>
        </a:p>
      </dgm:t>
    </dgm:pt>
    <dgm:pt modelId="{437A281D-9316-40A1-9432-D88A31506AEE}">
      <dgm:prSet/>
      <dgm:spPr>
        <a:ln>
          <a:solidFill>
            <a:schemeClr val="accent2"/>
          </a:solidFill>
        </a:ln>
      </dgm:spPr>
      <dgm:t>
        <a:bodyPr/>
        <a:lstStyle/>
        <a:p>
          <a:r>
            <a:rPr lang="nl-BE" dirty="0"/>
            <a:t>RNA-</a:t>
          </a:r>
          <a:r>
            <a:rPr lang="nl-BE" dirty="0" err="1"/>
            <a:t>extraction</a:t>
          </a:r>
          <a:r>
            <a:rPr lang="nl-BE" dirty="0"/>
            <a:t> + </a:t>
          </a:r>
          <a:r>
            <a:rPr lang="nl-BE" dirty="0" err="1"/>
            <a:t>Qubit</a:t>
          </a:r>
          <a:endParaRPr lang="nl-BE" dirty="0"/>
        </a:p>
      </dgm:t>
    </dgm:pt>
    <dgm:pt modelId="{3F5181C7-F9CD-4BC4-A81D-532CA9A4F0E4}" type="parTrans" cxnId="{C2B0E501-489E-4249-9E9A-6E068B276403}">
      <dgm:prSet/>
      <dgm:spPr/>
      <dgm:t>
        <a:bodyPr/>
        <a:lstStyle/>
        <a:p>
          <a:endParaRPr lang="nl-BE"/>
        </a:p>
      </dgm:t>
    </dgm:pt>
    <dgm:pt modelId="{0717F68C-CA98-4640-8977-C8056DC51712}" type="sibTrans" cxnId="{C2B0E501-489E-4249-9E9A-6E068B276403}">
      <dgm:prSet/>
      <dgm:spPr/>
      <dgm:t>
        <a:bodyPr/>
        <a:lstStyle/>
        <a:p>
          <a:endParaRPr lang="nl-BE"/>
        </a:p>
      </dgm:t>
    </dgm:pt>
    <dgm:pt modelId="{42EDC8A0-9650-4FD5-AD14-A8B4E2A75687}">
      <dgm:prSet/>
      <dgm:spPr>
        <a:ln>
          <a:solidFill>
            <a:schemeClr val="accent2"/>
          </a:solidFill>
        </a:ln>
      </dgm:spPr>
      <dgm:t>
        <a:bodyPr/>
        <a:lstStyle/>
        <a:p>
          <a:r>
            <a:rPr lang="nl-BE" dirty="0" err="1"/>
            <a:t>qPCR</a:t>
          </a:r>
          <a:r>
            <a:rPr lang="nl-BE" dirty="0"/>
            <a:t> analysis </a:t>
          </a:r>
        </a:p>
      </dgm:t>
    </dgm:pt>
    <dgm:pt modelId="{46C3F00C-B022-4D40-B87D-E638A457C3B9}" type="parTrans" cxnId="{CB9A4267-38B3-4CA4-93A6-6510FE633322}">
      <dgm:prSet/>
      <dgm:spPr/>
      <dgm:t>
        <a:bodyPr/>
        <a:lstStyle/>
        <a:p>
          <a:endParaRPr lang="nl-BE"/>
        </a:p>
      </dgm:t>
    </dgm:pt>
    <dgm:pt modelId="{FBF691C8-B851-429C-9C0C-FEA32E36AB39}" type="sibTrans" cxnId="{CB9A4267-38B3-4CA4-93A6-6510FE633322}">
      <dgm:prSet/>
      <dgm:spPr/>
      <dgm:t>
        <a:bodyPr/>
        <a:lstStyle/>
        <a:p>
          <a:endParaRPr lang="nl-BE"/>
        </a:p>
      </dgm:t>
    </dgm:pt>
    <dgm:pt modelId="{63EEFA72-08CB-460F-B5A3-093BBA9E2AA7}" type="pres">
      <dgm:prSet presAssocID="{BAC85011-D53A-4F62-B6A7-E18A958E1360}" presName="Name0" presStyleCnt="0">
        <dgm:presLayoutVars>
          <dgm:chMax val="7"/>
          <dgm:chPref val="7"/>
          <dgm:dir/>
          <dgm:animLvl val="lvl"/>
        </dgm:presLayoutVars>
      </dgm:prSet>
      <dgm:spPr/>
      <dgm:t>
        <a:bodyPr/>
        <a:lstStyle/>
        <a:p>
          <a:endParaRPr lang="nl-NL"/>
        </a:p>
      </dgm:t>
    </dgm:pt>
    <dgm:pt modelId="{65022FC8-9577-4BBA-B085-239EA9C2B51E}" type="pres">
      <dgm:prSet presAssocID="{437A281D-9316-40A1-9432-D88A31506AEE}" presName="Accent1" presStyleCnt="0"/>
      <dgm:spPr/>
    </dgm:pt>
    <dgm:pt modelId="{0896ABFD-05AD-4270-B3BD-C2AFA038AED4}" type="pres">
      <dgm:prSet presAssocID="{437A281D-9316-40A1-9432-D88A31506AEE}" presName="Accent" presStyleLbl="node1" presStyleIdx="0" presStyleCnt="3"/>
      <dgm:spPr/>
    </dgm:pt>
    <dgm:pt modelId="{FD79126F-BDED-4E41-80A3-B6EC245F005D}" type="pres">
      <dgm:prSet presAssocID="{437A281D-9316-40A1-9432-D88A31506AEE}" presName="Parent1" presStyleLbl="revTx" presStyleIdx="0" presStyleCnt="3">
        <dgm:presLayoutVars>
          <dgm:chMax val="1"/>
          <dgm:chPref val="1"/>
          <dgm:bulletEnabled val="1"/>
        </dgm:presLayoutVars>
      </dgm:prSet>
      <dgm:spPr/>
      <dgm:t>
        <a:bodyPr/>
        <a:lstStyle/>
        <a:p>
          <a:endParaRPr lang="nl-NL"/>
        </a:p>
      </dgm:t>
    </dgm:pt>
    <dgm:pt modelId="{B2AA6151-15CD-4D11-880F-E63DF7384F75}" type="pres">
      <dgm:prSet presAssocID="{CF245E2F-A02A-4CBE-91C0-D72AABD59770}" presName="Accent2" presStyleCnt="0"/>
      <dgm:spPr/>
    </dgm:pt>
    <dgm:pt modelId="{61BDEEF7-9926-4AFB-B096-629DCA205C75}" type="pres">
      <dgm:prSet presAssocID="{CF245E2F-A02A-4CBE-91C0-D72AABD59770}" presName="Accent" presStyleLbl="node1" presStyleIdx="1" presStyleCnt="3"/>
      <dgm:spPr/>
    </dgm:pt>
    <dgm:pt modelId="{3FDC80A3-0529-4A2E-9A45-B4AD07337770}" type="pres">
      <dgm:prSet presAssocID="{CF245E2F-A02A-4CBE-91C0-D72AABD59770}" presName="Parent2" presStyleLbl="revTx" presStyleIdx="1" presStyleCnt="3">
        <dgm:presLayoutVars>
          <dgm:chMax val="1"/>
          <dgm:chPref val="1"/>
          <dgm:bulletEnabled val="1"/>
        </dgm:presLayoutVars>
      </dgm:prSet>
      <dgm:spPr/>
      <dgm:t>
        <a:bodyPr/>
        <a:lstStyle/>
        <a:p>
          <a:endParaRPr lang="nl-NL"/>
        </a:p>
      </dgm:t>
    </dgm:pt>
    <dgm:pt modelId="{4A3F75A9-10AC-4D66-B03D-B8002CADFD8A}" type="pres">
      <dgm:prSet presAssocID="{42EDC8A0-9650-4FD5-AD14-A8B4E2A75687}" presName="Accent3" presStyleCnt="0"/>
      <dgm:spPr/>
    </dgm:pt>
    <dgm:pt modelId="{B485D423-AE50-4320-960D-213035B41A22}" type="pres">
      <dgm:prSet presAssocID="{42EDC8A0-9650-4FD5-AD14-A8B4E2A75687}" presName="Accent" presStyleLbl="node1" presStyleIdx="2" presStyleCnt="3"/>
      <dgm:spPr/>
    </dgm:pt>
    <dgm:pt modelId="{ED832AB5-1DC1-47AA-B9CF-DD2648CE9B0B}" type="pres">
      <dgm:prSet presAssocID="{42EDC8A0-9650-4FD5-AD14-A8B4E2A75687}" presName="Parent3" presStyleLbl="revTx" presStyleIdx="2" presStyleCnt="3">
        <dgm:presLayoutVars>
          <dgm:chMax val="1"/>
          <dgm:chPref val="1"/>
          <dgm:bulletEnabled val="1"/>
        </dgm:presLayoutVars>
      </dgm:prSet>
      <dgm:spPr/>
      <dgm:t>
        <a:bodyPr/>
        <a:lstStyle/>
        <a:p>
          <a:endParaRPr lang="nl-NL"/>
        </a:p>
      </dgm:t>
    </dgm:pt>
  </dgm:ptLst>
  <dgm:cxnLst>
    <dgm:cxn modelId="{425AA34A-8722-4A93-930C-CDBFED69294C}" type="presOf" srcId="{CF245E2F-A02A-4CBE-91C0-D72AABD59770}" destId="{3FDC80A3-0529-4A2E-9A45-B4AD07337770}" srcOrd="0" destOrd="0" presId="urn:microsoft.com/office/officeart/2009/layout/CircleArrowProcess"/>
    <dgm:cxn modelId="{9C8378CC-5498-41AC-8F41-DEABA2D8D86F}" type="presOf" srcId="{437A281D-9316-40A1-9432-D88A31506AEE}" destId="{FD79126F-BDED-4E41-80A3-B6EC245F005D}" srcOrd="0" destOrd="0" presId="urn:microsoft.com/office/officeart/2009/layout/CircleArrowProcess"/>
    <dgm:cxn modelId="{C2B0E501-489E-4249-9E9A-6E068B276403}" srcId="{BAC85011-D53A-4F62-B6A7-E18A958E1360}" destId="{437A281D-9316-40A1-9432-D88A31506AEE}" srcOrd="0" destOrd="0" parTransId="{3F5181C7-F9CD-4BC4-A81D-532CA9A4F0E4}" sibTransId="{0717F68C-CA98-4640-8977-C8056DC51712}"/>
    <dgm:cxn modelId="{1B67771F-0ACA-405D-8D26-6DE2781FF0F1}" type="presOf" srcId="{BAC85011-D53A-4F62-B6A7-E18A958E1360}" destId="{63EEFA72-08CB-460F-B5A3-093BBA9E2AA7}" srcOrd="0" destOrd="0" presId="urn:microsoft.com/office/officeart/2009/layout/CircleArrowProcess"/>
    <dgm:cxn modelId="{62F03838-6C4E-43A1-95A0-2891034FDB1E}" srcId="{BAC85011-D53A-4F62-B6A7-E18A958E1360}" destId="{CF245E2F-A02A-4CBE-91C0-D72AABD59770}" srcOrd="1" destOrd="0" parTransId="{E60EAAA8-E37C-47AA-B54C-BC950DC9CABF}" sibTransId="{050A2F24-AD59-4786-8F28-93DA333BC2A7}"/>
    <dgm:cxn modelId="{EC8265B9-A65B-44ED-BEEC-E0D9CF08F1BE}" type="presOf" srcId="{42EDC8A0-9650-4FD5-AD14-A8B4E2A75687}" destId="{ED832AB5-1DC1-47AA-B9CF-DD2648CE9B0B}" srcOrd="0" destOrd="0" presId="urn:microsoft.com/office/officeart/2009/layout/CircleArrowProcess"/>
    <dgm:cxn modelId="{CB9A4267-38B3-4CA4-93A6-6510FE633322}" srcId="{BAC85011-D53A-4F62-B6A7-E18A958E1360}" destId="{42EDC8A0-9650-4FD5-AD14-A8B4E2A75687}" srcOrd="2" destOrd="0" parTransId="{46C3F00C-B022-4D40-B87D-E638A457C3B9}" sibTransId="{FBF691C8-B851-429C-9C0C-FEA32E36AB39}"/>
    <dgm:cxn modelId="{8759EB52-673A-4BB0-971B-147783C667A3}" type="presParOf" srcId="{63EEFA72-08CB-460F-B5A3-093BBA9E2AA7}" destId="{65022FC8-9577-4BBA-B085-239EA9C2B51E}" srcOrd="0" destOrd="0" presId="urn:microsoft.com/office/officeart/2009/layout/CircleArrowProcess"/>
    <dgm:cxn modelId="{4DF27D03-9C30-4FF9-88AA-E99513CF5EB4}" type="presParOf" srcId="{65022FC8-9577-4BBA-B085-239EA9C2B51E}" destId="{0896ABFD-05AD-4270-B3BD-C2AFA038AED4}" srcOrd="0" destOrd="0" presId="urn:microsoft.com/office/officeart/2009/layout/CircleArrowProcess"/>
    <dgm:cxn modelId="{6B0EA8C3-88F2-4762-BEAD-EC44089AB953}" type="presParOf" srcId="{63EEFA72-08CB-460F-B5A3-093BBA9E2AA7}" destId="{FD79126F-BDED-4E41-80A3-B6EC245F005D}" srcOrd="1" destOrd="0" presId="urn:microsoft.com/office/officeart/2009/layout/CircleArrowProcess"/>
    <dgm:cxn modelId="{C3BD2D9F-1B63-47F8-A5FF-3DE10B915E14}" type="presParOf" srcId="{63EEFA72-08CB-460F-B5A3-093BBA9E2AA7}" destId="{B2AA6151-15CD-4D11-880F-E63DF7384F75}" srcOrd="2" destOrd="0" presId="urn:microsoft.com/office/officeart/2009/layout/CircleArrowProcess"/>
    <dgm:cxn modelId="{A779A5A2-A53E-456E-A7F4-2D354A20EC15}" type="presParOf" srcId="{B2AA6151-15CD-4D11-880F-E63DF7384F75}" destId="{61BDEEF7-9926-4AFB-B096-629DCA205C75}" srcOrd="0" destOrd="0" presId="urn:microsoft.com/office/officeart/2009/layout/CircleArrowProcess"/>
    <dgm:cxn modelId="{CC7CA4E3-4BA2-4DC8-8D7B-6C224D2BEE41}" type="presParOf" srcId="{63EEFA72-08CB-460F-B5A3-093BBA9E2AA7}" destId="{3FDC80A3-0529-4A2E-9A45-B4AD07337770}" srcOrd="3" destOrd="0" presId="urn:microsoft.com/office/officeart/2009/layout/CircleArrowProcess"/>
    <dgm:cxn modelId="{D1B64F80-14DE-43AD-8DD5-B440E6A7F399}" type="presParOf" srcId="{63EEFA72-08CB-460F-B5A3-093BBA9E2AA7}" destId="{4A3F75A9-10AC-4D66-B03D-B8002CADFD8A}" srcOrd="4" destOrd="0" presId="urn:microsoft.com/office/officeart/2009/layout/CircleArrowProcess"/>
    <dgm:cxn modelId="{4F7C5209-B18D-4897-8BE8-916B952FF3EB}" type="presParOf" srcId="{4A3F75A9-10AC-4D66-B03D-B8002CADFD8A}" destId="{B485D423-AE50-4320-960D-213035B41A22}" srcOrd="0" destOrd="0" presId="urn:microsoft.com/office/officeart/2009/layout/CircleArrowProcess"/>
    <dgm:cxn modelId="{BF9954E8-79A4-415E-8531-C0745307D9F8}" type="presParOf" srcId="{63EEFA72-08CB-460F-B5A3-093BBA9E2AA7}" destId="{ED832AB5-1DC1-47AA-B9CF-DD2648CE9B0B}" srcOrd="5" destOrd="0" presId="urn:microsoft.com/office/officeart/2009/layout/CircleArrowProcess"/>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83D01-ABD9-4610-BF3E-DA7043B52937}">
      <dsp:nvSpPr>
        <dsp:cNvPr id="0" name=""/>
        <dsp:cNvSpPr/>
      </dsp:nvSpPr>
      <dsp:spPr>
        <a:xfrm>
          <a:off x="306" y="1971311"/>
          <a:ext cx="2699351" cy="1079740"/>
        </a:xfrm>
        <a:prstGeom prst="chevron">
          <a:avLst/>
        </a:prstGeom>
        <a:solidFill>
          <a:srgbClr val="66B0CA"/>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nl-BE" sz="3200" kern="1200" dirty="0" err="1" smtClean="0">
              <a:solidFill>
                <a:sysClr val="window" lastClr="FFFFFF"/>
              </a:solidFill>
              <a:latin typeface="Calibri" panose="020F0502020204030204" pitchFamily="34" charset="0"/>
              <a:ea typeface="+mn-ea"/>
              <a:cs typeface="Calibri" panose="020F0502020204030204" pitchFamily="34" charset="0"/>
            </a:rPr>
            <a:t>cART</a:t>
          </a:r>
          <a:endParaRPr lang="nl-BE" sz="3200" kern="1200" dirty="0">
            <a:solidFill>
              <a:sysClr val="window" lastClr="FFFFFF"/>
            </a:solidFill>
            <a:latin typeface="Calibri" panose="020F0502020204030204" pitchFamily="34" charset="0"/>
            <a:ea typeface="+mn-ea"/>
            <a:cs typeface="Calibri" panose="020F0502020204030204" pitchFamily="34" charset="0"/>
          </a:endParaRPr>
        </a:p>
      </dsp:txBody>
      <dsp:txXfrm>
        <a:off x="540176" y="1971311"/>
        <a:ext cx="1619611" cy="1079740"/>
      </dsp:txXfrm>
    </dsp:sp>
    <dsp:sp modelId="{61A40E5F-7F7E-4CB4-9577-958BDF9BCEDF}">
      <dsp:nvSpPr>
        <dsp:cNvPr id="0" name=""/>
        <dsp:cNvSpPr/>
      </dsp:nvSpPr>
      <dsp:spPr>
        <a:xfrm>
          <a:off x="2429723" y="1971311"/>
          <a:ext cx="6915361" cy="1079740"/>
        </a:xfrm>
        <a:prstGeom prst="chevron">
          <a:avLst/>
        </a:prstGeom>
        <a:solidFill>
          <a:srgbClr val="ED7D3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nl-BE" sz="3200" kern="1200" dirty="0">
              <a:solidFill>
                <a:sysClr val="window" lastClr="FFFFFF"/>
              </a:solidFill>
              <a:latin typeface="Calibri" panose="020F0502020204030204" pitchFamily="34" charset="0"/>
              <a:ea typeface="+mn-ea"/>
              <a:cs typeface="Calibri" panose="020F0502020204030204" pitchFamily="34" charset="0"/>
            </a:rPr>
            <a:t>Treatment interruption</a:t>
          </a:r>
        </a:p>
      </dsp:txBody>
      <dsp:txXfrm>
        <a:off x="2969593" y="1971311"/>
        <a:ext cx="5835621" cy="1079740"/>
      </dsp:txXfrm>
    </dsp:sp>
    <dsp:sp modelId="{5B9044AB-E2D0-4042-B71F-9C0C55409B34}">
      <dsp:nvSpPr>
        <dsp:cNvPr id="0" name=""/>
        <dsp:cNvSpPr/>
      </dsp:nvSpPr>
      <dsp:spPr>
        <a:xfrm>
          <a:off x="9075150" y="1971311"/>
          <a:ext cx="2699351" cy="1079740"/>
        </a:xfrm>
        <a:prstGeom prst="chevron">
          <a:avLst/>
        </a:prstGeom>
        <a:solidFill>
          <a:srgbClr val="66B0CA"/>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nl-BE" sz="3200" kern="1200" dirty="0">
              <a:solidFill>
                <a:sysClr val="window" lastClr="FFFFFF"/>
              </a:solidFill>
              <a:latin typeface="Calibri" panose="020F0502020204030204" pitchFamily="34" charset="0"/>
              <a:ea typeface="+mn-ea"/>
              <a:cs typeface="Calibri" panose="020F0502020204030204" pitchFamily="34" charset="0"/>
            </a:rPr>
            <a:t>cART</a:t>
          </a:r>
        </a:p>
      </dsp:txBody>
      <dsp:txXfrm>
        <a:off x="9615020" y="1971311"/>
        <a:ext cx="1619611" cy="1079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6ABFD-05AD-4270-B3BD-C2AFA038AED4}">
      <dsp:nvSpPr>
        <dsp:cNvPr id="0" name=""/>
        <dsp:cNvSpPr/>
      </dsp:nvSpPr>
      <dsp:spPr>
        <a:xfrm>
          <a:off x="2718788" y="0"/>
          <a:ext cx="2420444" cy="2420812"/>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D79126F-BDED-4E41-80A3-B6EC245F005D}">
      <dsp:nvSpPr>
        <dsp:cNvPr id="0" name=""/>
        <dsp:cNvSpPr/>
      </dsp:nvSpPr>
      <dsp:spPr>
        <a:xfrm>
          <a:off x="3253786" y="873986"/>
          <a:ext cx="1344994" cy="672336"/>
        </a:xfrm>
        <a:prstGeom prst="rect">
          <a:avLst/>
        </a:prstGeom>
        <a:noFill/>
        <a:ln>
          <a:solidFill>
            <a:schemeClr val="accent2"/>
          </a:solid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BE" sz="1600" kern="1200" dirty="0"/>
            <a:t>RNA-</a:t>
          </a:r>
          <a:r>
            <a:rPr lang="nl-BE" sz="1600" kern="1200" dirty="0" err="1"/>
            <a:t>extraction</a:t>
          </a:r>
          <a:r>
            <a:rPr lang="nl-BE" sz="1600" kern="1200" dirty="0"/>
            <a:t> + </a:t>
          </a:r>
          <a:r>
            <a:rPr lang="nl-BE" sz="1600" kern="1200" dirty="0" err="1"/>
            <a:t>Qubit</a:t>
          </a:r>
          <a:endParaRPr lang="nl-BE" sz="1600" kern="1200" dirty="0"/>
        </a:p>
      </dsp:txBody>
      <dsp:txXfrm>
        <a:off x="3253786" y="873986"/>
        <a:ext cx="1344994" cy="672336"/>
      </dsp:txXfrm>
    </dsp:sp>
    <dsp:sp modelId="{61BDEEF7-9926-4AFB-B096-629DCA205C75}">
      <dsp:nvSpPr>
        <dsp:cNvPr id="0" name=""/>
        <dsp:cNvSpPr/>
      </dsp:nvSpPr>
      <dsp:spPr>
        <a:xfrm>
          <a:off x="2046518" y="1390936"/>
          <a:ext cx="2420444" cy="2420812"/>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FDC80A3-0529-4A2E-9A45-B4AD07337770}">
      <dsp:nvSpPr>
        <dsp:cNvPr id="0" name=""/>
        <dsp:cNvSpPr/>
      </dsp:nvSpPr>
      <dsp:spPr>
        <a:xfrm>
          <a:off x="2584243" y="2272969"/>
          <a:ext cx="1344994" cy="672336"/>
        </a:xfrm>
        <a:prstGeom prst="rect">
          <a:avLst/>
        </a:prstGeom>
        <a:noFill/>
        <a:ln>
          <a:solidFill>
            <a:schemeClr val="accent2"/>
          </a:solid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BE" sz="1600" kern="1200" dirty="0"/>
            <a:t>cDNA </a:t>
          </a:r>
          <a:r>
            <a:rPr lang="nl-BE" sz="1600" kern="1200" dirty="0" err="1"/>
            <a:t>synthesis</a:t>
          </a:r>
          <a:endParaRPr lang="nl-BE" sz="1600" kern="1200" dirty="0"/>
        </a:p>
      </dsp:txBody>
      <dsp:txXfrm>
        <a:off x="2584243" y="2272969"/>
        <a:ext cx="1344994" cy="672336"/>
      </dsp:txXfrm>
    </dsp:sp>
    <dsp:sp modelId="{B485D423-AE50-4320-960D-213035B41A22}">
      <dsp:nvSpPr>
        <dsp:cNvPr id="0" name=""/>
        <dsp:cNvSpPr/>
      </dsp:nvSpPr>
      <dsp:spPr>
        <a:xfrm>
          <a:off x="2891060" y="2948322"/>
          <a:ext cx="2079536" cy="2080370"/>
        </a:xfrm>
        <a:prstGeom prst="blockArc">
          <a:avLst>
            <a:gd name="adj1" fmla="val 13500000"/>
            <a:gd name="adj2" fmla="val 10800000"/>
            <a:gd name="adj3" fmla="val 1274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D832AB5-1DC1-47AA-B9CF-DD2648CE9B0B}">
      <dsp:nvSpPr>
        <dsp:cNvPr id="0" name=""/>
        <dsp:cNvSpPr/>
      </dsp:nvSpPr>
      <dsp:spPr>
        <a:xfrm>
          <a:off x="3256968" y="3673963"/>
          <a:ext cx="1344994" cy="672336"/>
        </a:xfrm>
        <a:prstGeom prst="rect">
          <a:avLst/>
        </a:prstGeom>
        <a:noFill/>
        <a:ln>
          <a:solidFill>
            <a:schemeClr val="accent2"/>
          </a:solid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BE" sz="1600" kern="1200" dirty="0" err="1"/>
            <a:t>qPCR</a:t>
          </a:r>
          <a:r>
            <a:rPr lang="nl-BE" sz="1600" kern="1200" dirty="0"/>
            <a:t> analysis </a:t>
          </a:r>
        </a:p>
      </dsp:txBody>
      <dsp:txXfrm>
        <a:off x="3256968" y="3673963"/>
        <a:ext cx="1344994" cy="67233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a:lvl1pPr>
          </a:lstStyle>
          <a:p>
            <a:fld id="{86680C0C-85DF-417F-8238-DB0D15743621}" type="datetimeFigureOut">
              <a:rPr lang="en-GB" smtClean="0"/>
              <a:t>25/07/2018</a:t>
            </a:fld>
            <a:endParaRPr lang="en-GB"/>
          </a:p>
        </p:txBody>
      </p:sp>
      <p:sp>
        <p:nvSpPr>
          <p:cNvPr id="4" name="Slide Image Placeholder 3"/>
          <p:cNvSpPr>
            <a:spLocks noGrp="1" noRot="1" noChangeAspect="1"/>
          </p:cNvSpPr>
          <p:nvPr>
            <p:ph type="sldImg" idx="2"/>
          </p:nvPr>
        </p:nvSpPr>
        <p:spPr>
          <a:xfrm>
            <a:off x="1190625" y="1252538"/>
            <a:ext cx="4508500"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539A0A48-EDB1-4AFE-B1B7-10CE2A416496}" type="slidenum">
              <a:rPr lang="en-GB" smtClean="0"/>
              <a:t>‹nr.›</a:t>
            </a:fld>
            <a:endParaRPr lang="en-GB"/>
          </a:p>
        </p:txBody>
      </p:sp>
    </p:spTree>
    <p:extLst>
      <p:ext uri="{BB962C8B-B14F-4D97-AF65-F5344CB8AC3E}">
        <p14:creationId xmlns:p14="http://schemas.microsoft.com/office/powerpoint/2010/main" val="326201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1252538"/>
            <a:ext cx="4508500" cy="33813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9A0A48-EDB1-4AFE-B1B7-10CE2A416496}" type="slidenum">
              <a:rPr lang="en-GB" smtClean="0"/>
              <a:t>1</a:t>
            </a:fld>
            <a:endParaRPr lang="en-GB"/>
          </a:p>
        </p:txBody>
      </p:sp>
    </p:spTree>
    <p:extLst>
      <p:ext uri="{BB962C8B-B14F-4D97-AF65-F5344CB8AC3E}">
        <p14:creationId xmlns:p14="http://schemas.microsoft.com/office/powerpoint/2010/main" val="4236136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90625" y="1252538"/>
            <a:ext cx="4508500" cy="3381375"/>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Correlation PSIP1 and CD4 nadir with/without outlier. </a:t>
            </a:r>
            <a:r>
              <a:rPr lang="en-US" sz="1200" kern="1200" dirty="0" smtClean="0">
                <a:solidFill>
                  <a:schemeClr val="tx1"/>
                </a:solidFill>
                <a:effectLst/>
                <a:latin typeface="+mn-lt"/>
                <a:ea typeface="+mn-ea"/>
                <a:cs typeface="+mn-cs"/>
              </a:rPr>
              <a:t>In both graphs the expression at T1 (under </a:t>
            </a:r>
            <a:r>
              <a:rPr lang="en-US" sz="1200" kern="1200" dirty="0" err="1" smtClean="0">
                <a:solidFill>
                  <a:schemeClr val="tx1"/>
                </a:solidFill>
                <a:effectLst/>
                <a:latin typeface="+mn-lt"/>
                <a:ea typeface="+mn-ea"/>
                <a:cs typeface="+mn-cs"/>
              </a:rPr>
              <a:t>cART</a:t>
            </a:r>
            <a:r>
              <a:rPr lang="en-US" sz="1200" kern="1200" dirty="0" smtClean="0">
                <a:solidFill>
                  <a:schemeClr val="tx1"/>
                </a:solidFill>
                <a:effectLst/>
                <a:latin typeface="+mn-lt"/>
                <a:ea typeface="+mn-ea"/>
                <a:cs typeface="+mn-cs"/>
              </a:rPr>
              <a:t>) of the cofactor PSIP1 is plotted against the CD4 nadir (cells/</a:t>
            </a:r>
            <a:r>
              <a:rPr lang="en-GB" sz="1200" kern="1200" dirty="0" smtClean="0">
                <a:solidFill>
                  <a:schemeClr val="tx1"/>
                </a:solidFill>
                <a:effectLst/>
                <a:latin typeface="+mn-lt"/>
                <a:ea typeface="+mn-ea"/>
                <a:cs typeface="+mn-cs"/>
              </a:rPr>
              <a:t>µl</a:t>
            </a:r>
            <a:r>
              <a:rPr lang="en-US" sz="1200" kern="1200" dirty="0" smtClean="0">
                <a:solidFill>
                  <a:schemeClr val="tx1"/>
                </a:solidFill>
                <a:effectLst/>
                <a:latin typeface="+mn-lt"/>
                <a:ea typeface="+mn-ea"/>
                <a:cs typeface="+mn-cs"/>
              </a:rPr>
              <a:t>). In the right graph, the outlier (STAR-4) was excluded. A significant negative correlation was found, with (</a:t>
            </a:r>
            <a:r>
              <a:rPr lang="en-US" sz="1200" kern="1200" dirty="0" err="1" smtClean="0">
                <a:solidFill>
                  <a:schemeClr val="tx1"/>
                </a:solidFill>
                <a:effectLst/>
                <a:latin typeface="+mn-lt"/>
                <a:ea typeface="+mn-ea"/>
                <a:cs typeface="+mn-cs"/>
              </a:rPr>
              <a:t>rs</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-0.67273</a:t>
            </a:r>
            <a:r>
              <a:rPr lang="en-US" sz="1200" kern="1200" dirty="0" smtClean="0">
                <a:solidFill>
                  <a:schemeClr val="tx1"/>
                </a:solidFill>
                <a:effectLst/>
                <a:latin typeface="+mn-lt"/>
                <a:ea typeface="+mn-ea"/>
                <a:cs typeface="+mn-cs"/>
              </a:rPr>
              <a:t>, p=</a:t>
            </a:r>
            <a:r>
              <a:rPr lang="en-GB" sz="1200" kern="1200" dirty="0" smtClean="0">
                <a:solidFill>
                  <a:schemeClr val="tx1"/>
                </a:solidFill>
                <a:effectLst/>
                <a:latin typeface="+mn-lt"/>
                <a:ea typeface="+mn-ea"/>
                <a:cs typeface="+mn-cs"/>
              </a:rPr>
              <a:t>0.038967) or without the outlier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rs</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-0.7167</a:t>
            </a:r>
            <a:r>
              <a:rPr lang="en-US" sz="1200" kern="1200" dirty="0" smtClean="0">
                <a:solidFill>
                  <a:schemeClr val="tx1"/>
                </a:solidFill>
                <a:effectLst/>
                <a:latin typeface="+mn-lt"/>
                <a:ea typeface="+mn-ea"/>
                <a:cs typeface="+mn-cs"/>
              </a:rPr>
              <a:t>, p=</a:t>
            </a:r>
            <a:r>
              <a:rPr lang="en-GB" sz="1200" kern="1200" dirty="0" smtClean="0">
                <a:solidFill>
                  <a:schemeClr val="tx1"/>
                </a:solidFill>
                <a:effectLst/>
                <a:latin typeface="+mn-lt"/>
                <a:ea typeface="+mn-ea"/>
                <a:cs typeface="+mn-cs"/>
              </a:rPr>
              <a:t>0.03687).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Correlations: IFIT1 - HIV-DNA and SLFN11 – VL zenith. </a:t>
            </a:r>
            <a:r>
              <a:rPr lang="en-US" sz="1200" kern="1200" dirty="0" smtClean="0">
                <a:solidFill>
                  <a:schemeClr val="tx1"/>
                </a:solidFill>
                <a:effectLst/>
                <a:latin typeface="+mn-lt"/>
                <a:ea typeface="+mn-ea"/>
                <a:cs typeface="+mn-cs"/>
              </a:rPr>
              <a:t>In the expression at T2 (STOP) of IFIT1 (NRQ) is plotted against the amount of HIV-DNA (copies/10</a:t>
            </a:r>
            <a:r>
              <a:rPr lang="en-US" sz="1200" kern="1200" baseline="30000" dirty="0" smtClean="0">
                <a:solidFill>
                  <a:schemeClr val="tx1"/>
                </a:solidFill>
                <a:effectLst/>
                <a:latin typeface="+mn-lt"/>
                <a:ea typeface="+mn-ea"/>
                <a:cs typeface="+mn-cs"/>
              </a:rPr>
              <a:t>6</a:t>
            </a:r>
            <a:r>
              <a:rPr lang="en-US" sz="1200" kern="1200" dirty="0" smtClean="0">
                <a:solidFill>
                  <a:schemeClr val="tx1"/>
                </a:solidFill>
                <a:effectLst/>
                <a:latin typeface="+mn-lt"/>
                <a:ea typeface="+mn-ea"/>
                <a:cs typeface="+mn-cs"/>
              </a:rPr>
              <a:t> PBMCs). </a:t>
            </a:r>
            <a:r>
              <a:rPr lang="en-GB" sz="1200" kern="1200" dirty="0" smtClean="0">
                <a:solidFill>
                  <a:schemeClr val="tx1"/>
                </a:solidFill>
                <a:effectLst/>
                <a:latin typeface="+mn-lt"/>
                <a:ea typeface="+mn-ea"/>
                <a:cs typeface="+mn-cs"/>
              </a:rPr>
              <a:t>A borderline significant </a:t>
            </a:r>
            <a:r>
              <a:rPr lang="en-US" sz="1200" kern="1200" dirty="0" smtClean="0">
                <a:solidFill>
                  <a:schemeClr val="tx1"/>
                </a:solidFill>
                <a:effectLst/>
                <a:latin typeface="+mn-lt"/>
                <a:ea typeface="+mn-ea"/>
                <a:cs typeface="+mn-cs"/>
              </a:rPr>
              <a:t>positive correlation was found (</a:t>
            </a:r>
            <a:r>
              <a:rPr lang="en-US" sz="1200" kern="1200" dirty="0" err="1" smtClean="0">
                <a:solidFill>
                  <a:schemeClr val="tx1"/>
                </a:solidFill>
                <a:effectLst/>
                <a:latin typeface="+mn-lt"/>
                <a:ea typeface="+mn-ea"/>
                <a:cs typeface="+mn-cs"/>
              </a:rPr>
              <a:t>rs</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0.636364, </a:t>
            </a:r>
            <a:r>
              <a:rPr lang="en-US" sz="1200" kern="1200" dirty="0" smtClean="0">
                <a:solidFill>
                  <a:schemeClr val="tx1"/>
                </a:solidFill>
                <a:effectLst/>
                <a:latin typeface="+mn-lt"/>
                <a:ea typeface="+mn-ea"/>
                <a:cs typeface="+mn-cs"/>
              </a:rPr>
              <a:t>p=</a:t>
            </a:r>
            <a:r>
              <a:rPr lang="en-GB" sz="1200" kern="1200" dirty="0" smtClean="0">
                <a:solidFill>
                  <a:schemeClr val="tx1"/>
                </a:solidFill>
                <a:effectLst/>
                <a:latin typeface="+mn-lt"/>
                <a:ea typeface="+mn-ea"/>
                <a:cs typeface="+mn-cs"/>
              </a:rPr>
              <a:t>0.054431). Right, the expression at T4 of the restriction factor SLFN11 is plotted against the viral load zenith </a:t>
            </a:r>
            <a:r>
              <a:rPr lang="en-US" sz="1200" kern="1200" dirty="0" smtClean="0">
                <a:solidFill>
                  <a:schemeClr val="tx1"/>
                </a:solidFill>
                <a:effectLst/>
                <a:latin typeface="+mn-lt"/>
                <a:ea typeface="+mn-ea"/>
                <a:cs typeface="+mn-cs"/>
              </a:rPr>
              <a:t>(VL, </a:t>
            </a:r>
            <a:r>
              <a:rPr lang="en-GB" sz="1200" kern="1200" dirty="0" smtClean="0">
                <a:solidFill>
                  <a:schemeClr val="tx1"/>
                </a:solidFill>
                <a:effectLst/>
                <a:latin typeface="+mn-lt"/>
                <a:ea typeface="+mn-ea"/>
                <a:cs typeface="+mn-cs"/>
              </a:rPr>
              <a:t>log</a:t>
            </a:r>
            <a:r>
              <a:rPr lang="en-GB" sz="1200" kern="1200" baseline="-25000" dirty="0" smtClean="0">
                <a:solidFill>
                  <a:schemeClr val="tx1"/>
                </a:solidFill>
                <a:effectLst/>
                <a:latin typeface="+mn-lt"/>
                <a:ea typeface="+mn-ea"/>
                <a:cs typeface="+mn-cs"/>
              </a:rPr>
              <a:t>10</a:t>
            </a:r>
            <a:r>
              <a:rPr lang="en-GB" sz="1200" kern="1200" dirty="0" smtClean="0">
                <a:solidFill>
                  <a:schemeClr val="tx1"/>
                </a:solidFill>
                <a:effectLst/>
                <a:latin typeface="+mn-lt"/>
                <a:ea typeface="+mn-ea"/>
                <a:cs typeface="+mn-cs"/>
              </a:rPr>
              <a:t> HIV-1 copies/ml)</a:t>
            </a:r>
            <a:r>
              <a:rPr lang="en-US" sz="1200" kern="1200" dirty="0" smtClean="0">
                <a:solidFill>
                  <a:schemeClr val="tx1"/>
                </a:solidFill>
                <a:effectLst/>
                <a:latin typeface="+mn-lt"/>
                <a:ea typeface="+mn-ea"/>
                <a:cs typeface="+mn-cs"/>
              </a:rPr>
              <a:t>. A </a:t>
            </a:r>
            <a:r>
              <a:rPr lang="en-GB" sz="1200" kern="1200" dirty="0" smtClean="0">
                <a:solidFill>
                  <a:schemeClr val="tx1"/>
                </a:solidFill>
                <a:effectLst/>
                <a:latin typeface="+mn-lt"/>
                <a:ea typeface="+mn-ea"/>
                <a:cs typeface="+mn-cs"/>
              </a:rPr>
              <a:t>significant </a:t>
            </a:r>
            <a:r>
              <a:rPr lang="en-US" sz="1200" kern="1200" dirty="0" smtClean="0">
                <a:solidFill>
                  <a:schemeClr val="tx1"/>
                </a:solidFill>
                <a:effectLst/>
                <a:latin typeface="+mn-lt"/>
                <a:ea typeface="+mn-ea"/>
                <a:cs typeface="+mn-cs"/>
              </a:rPr>
              <a:t>positive correlation was found </a:t>
            </a:r>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rs</a:t>
            </a:r>
            <a:r>
              <a:rPr lang="en-GB" sz="1200" kern="1200" dirty="0" smtClean="0">
                <a:solidFill>
                  <a:schemeClr val="tx1"/>
                </a:solidFill>
                <a:effectLst/>
                <a:latin typeface="+mn-lt"/>
                <a:ea typeface="+mn-ea"/>
                <a:cs typeface="+mn-cs"/>
              </a:rPr>
              <a:t>=0.806061, p=0.007215). </a:t>
            </a:r>
            <a:endParaRPr lang="nl-B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dirty="0" smtClean="0">
              <a:solidFill>
                <a:schemeClr val="tx1"/>
              </a:solidFill>
              <a:effectLst/>
              <a:latin typeface="+mn-lt"/>
              <a:ea typeface="+mn-ea"/>
              <a:cs typeface="+mn-cs"/>
            </a:endParaRPr>
          </a:p>
          <a:p>
            <a:endParaRPr lang="en-GB" dirty="0"/>
          </a:p>
        </p:txBody>
      </p:sp>
      <p:sp>
        <p:nvSpPr>
          <p:cNvPr id="4" name="Tijdelijke aanduiding voor dianummer 3"/>
          <p:cNvSpPr>
            <a:spLocks noGrp="1"/>
          </p:cNvSpPr>
          <p:nvPr>
            <p:ph type="sldNum" sz="quarter" idx="10"/>
          </p:nvPr>
        </p:nvSpPr>
        <p:spPr/>
        <p:txBody>
          <a:bodyPr/>
          <a:lstStyle/>
          <a:p>
            <a:fld id="{539A0A48-EDB1-4AFE-B1B7-10CE2A416496}" type="slidenum">
              <a:rPr lang="en-GB" smtClean="0"/>
              <a:t>13</a:t>
            </a:fld>
            <a:endParaRPr lang="en-GB"/>
          </a:p>
        </p:txBody>
      </p:sp>
    </p:spTree>
    <p:extLst>
      <p:ext uri="{BB962C8B-B14F-4D97-AF65-F5344CB8AC3E}">
        <p14:creationId xmlns:p14="http://schemas.microsoft.com/office/powerpoint/2010/main" val="3614137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1252538"/>
            <a:ext cx="4508500" cy="3381375"/>
          </a:xfrm>
        </p:spPr>
      </p:sp>
      <p:sp>
        <p:nvSpPr>
          <p:cNvPr id="3" name="Notes Placeholder 2"/>
          <p:cNvSpPr>
            <a:spLocks noGrp="1"/>
          </p:cNvSpPr>
          <p:nvPr>
            <p:ph type="body" idx="1"/>
          </p:nvPr>
        </p:nvSpPr>
        <p:spPr/>
        <p:txBody>
          <a:bodyPr/>
          <a:lstStyle/>
          <a:p>
            <a:pPr marL="86400" indent="0">
              <a:lnSpc>
                <a:spcPct val="200000"/>
              </a:lnSpc>
              <a:buNone/>
            </a:pPr>
            <a:endParaRPr lang="en-GB"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539A0A48-EDB1-4AFE-B1B7-10CE2A416496}" type="slidenum">
              <a:rPr lang="en-GB" smtClean="0"/>
              <a:t>14</a:t>
            </a:fld>
            <a:endParaRPr lang="en-GB"/>
          </a:p>
        </p:txBody>
      </p:sp>
    </p:spTree>
    <p:extLst>
      <p:ext uri="{BB962C8B-B14F-4D97-AF65-F5344CB8AC3E}">
        <p14:creationId xmlns:p14="http://schemas.microsoft.com/office/powerpoint/2010/main" val="2307561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Average 23 d </a:t>
            </a:r>
          </a:p>
          <a:p>
            <a:r>
              <a:rPr lang="en-GB" dirty="0" smtClean="0"/>
              <a:t>Average</a:t>
            </a:r>
            <a:r>
              <a:rPr lang="en-GB" baseline="0" dirty="0" smtClean="0"/>
              <a:t> age 43 y </a:t>
            </a:r>
            <a:endParaRPr lang="en-GB" dirty="0"/>
          </a:p>
        </p:txBody>
      </p:sp>
      <p:sp>
        <p:nvSpPr>
          <p:cNvPr id="4" name="Tijdelijke aanduiding voor dianummer 3"/>
          <p:cNvSpPr>
            <a:spLocks noGrp="1"/>
          </p:cNvSpPr>
          <p:nvPr>
            <p:ph type="sldNum" sz="quarter" idx="10"/>
          </p:nvPr>
        </p:nvSpPr>
        <p:spPr/>
        <p:txBody>
          <a:bodyPr/>
          <a:lstStyle/>
          <a:p>
            <a:fld id="{539A0A48-EDB1-4AFE-B1B7-10CE2A416496}" type="slidenum">
              <a:rPr lang="en-GB" smtClean="0"/>
              <a:t>17</a:t>
            </a:fld>
            <a:endParaRPr lang="en-GB"/>
          </a:p>
        </p:txBody>
      </p:sp>
    </p:spTree>
    <p:extLst>
      <p:ext uri="{BB962C8B-B14F-4D97-AF65-F5344CB8AC3E}">
        <p14:creationId xmlns:p14="http://schemas.microsoft.com/office/powerpoint/2010/main" val="3417509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1252538"/>
            <a:ext cx="4508500" cy="33813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9A0A48-EDB1-4AFE-B1B7-10CE2A416496}" type="slidenum">
              <a:rPr lang="en-GB" smtClean="0"/>
              <a:t>2</a:t>
            </a:fld>
            <a:endParaRPr lang="en-GB"/>
          </a:p>
        </p:txBody>
      </p:sp>
    </p:spTree>
    <p:extLst>
      <p:ext uri="{BB962C8B-B14F-4D97-AF65-F5344CB8AC3E}">
        <p14:creationId xmlns:p14="http://schemas.microsoft.com/office/powerpoint/2010/main" val="1346976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1252538"/>
            <a:ext cx="4508500" cy="3381375"/>
          </a:xfrm>
        </p:spPr>
      </p:sp>
      <p:sp>
        <p:nvSpPr>
          <p:cNvPr id="3" name="Notes Placeholder 2"/>
          <p:cNvSpPr>
            <a:spLocks noGrp="1"/>
          </p:cNvSpPr>
          <p:nvPr>
            <p:ph type="body" idx="1"/>
          </p:nvPr>
        </p:nvSpPr>
        <p:spPr/>
        <p:txBody>
          <a:bodyPr/>
          <a:lstStyle/>
          <a:p>
            <a:r>
              <a:rPr lang="en-AU" dirty="0" smtClean="0"/>
              <a:t>APOBEQ: causes </a:t>
            </a:r>
            <a:r>
              <a:rPr lang="en-AU" dirty="0" err="1" smtClean="0"/>
              <a:t>hypermutation</a:t>
            </a:r>
            <a:r>
              <a:rPr lang="en-AU" baseline="0" dirty="0" smtClean="0"/>
              <a:t> viral reverse transcriptase  &lt;-&gt; </a:t>
            </a:r>
            <a:r>
              <a:rPr lang="en-AU" baseline="0" dirty="0" err="1" smtClean="0"/>
              <a:t>vif</a:t>
            </a:r>
            <a:r>
              <a:rPr lang="en-AU" baseline="0" dirty="0" smtClean="0"/>
              <a:t>, </a:t>
            </a:r>
            <a:r>
              <a:rPr lang="en-AU" baseline="0" dirty="0" err="1" smtClean="0"/>
              <a:t>vpr</a:t>
            </a:r>
            <a:r>
              <a:rPr lang="en-AU" baseline="0" dirty="0" smtClean="0"/>
              <a:t> </a:t>
            </a:r>
          </a:p>
          <a:p>
            <a:r>
              <a:rPr lang="en-AU" baseline="0" dirty="0" smtClean="0"/>
              <a:t>SAMHD1: depleting </a:t>
            </a:r>
            <a:r>
              <a:rPr lang="en-AU" baseline="0" dirty="0" err="1" smtClean="0"/>
              <a:t>dNTPs</a:t>
            </a:r>
            <a:r>
              <a:rPr lang="en-AU" baseline="0" dirty="0" smtClean="0"/>
              <a:t> &lt;-&gt; </a:t>
            </a:r>
            <a:r>
              <a:rPr lang="en-AU" baseline="0" dirty="0" err="1" smtClean="0"/>
              <a:t>vpx</a:t>
            </a:r>
            <a:r>
              <a:rPr lang="en-AU" baseline="0" dirty="0" smtClean="0"/>
              <a:t> (absent in HIV-1)</a:t>
            </a:r>
          </a:p>
          <a:p>
            <a:r>
              <a:rPr lang="en-AU" baseline="0" dirty="0" smtClean="0"/>
              <a:t>MX2: </a:t>
            </a:r>
          </a:p>
          <a:p>
            <a:r>
              <a:rPr lang="en-AU" baseline="0" dirty="0" smtClean="0"/>
              <a:t>BST2/</a:t>
            </a:r>
            <a:r>
              <a:rPr lang="en-AU" baseline="0" dirty="0" err="1" smtClean="0"/>
              <a:t>tetherin</a:t>
            </a:r>
            <a:r>
              <a:rPr lang="en-AU" baseline="0" dirty="0" smtClean="0"/>
              <a:t>: budding &lt;-&gt; </a:t>
            </a:r>
            <a:r>
              <a:rPr lang="en-AU" baseline="0" dirty="0" err="1" smtClean="0"/>
              <a:t>vpu</a:t>
            </a:r>
            <a:r>
              <a:rPr lang="en-AU" baseline="0" dirty="0" smtClean="0"/>
              <a:t> </a:t>
            </a:r>
          </a:p>
          <a:p>
            <a:r>
              <a:rPr lang="en-AU" baseline="0" dirty="0" smtClean="0"/>
              <a:t>Trim 5: after entry </a:t>
            </a:r>
          </a:p>
          <a:p>
            <a:r>
              <a:rPr lang="en-AU" baseline="0" dirty="0" smtClean="0"/>
              <a:t>SLFN 11: induced by IRF3, later stage of the cycle </a:t>
            </a:r>
          </a:p>
          <a:p>
            <a:r>
              <a:rPr lang="en-AU" baseline="0" dirty="0" smtClean="0"/>
              <a:t>PAF1: early stage </a:t>
            </a:r>
          </a:p>
          <a:p>
            <a:endParaRPr lang="en-AU" dirty="0"/>
          </a:p>
        </p:txBody>
      </p:sp>
      <p:sp>
        <p:nvSpPr>
          <p:cNvPr id="4" name="Slide Number Placeholder 3"/>
          <p:cNvSpPr>
            <a:spLocks noGrp="1"/>
          </p:cNvSpPr>
          <p:nvPr>
            <p:ph type="sldNum" sz="quarter" idx="10"/>
          </p:nvPr>
        </p:nvSpPr>
        <p:spPr/>
        <p:txBody>
          <a:bodyPr/>
          <a:lstStyle/>
          <a:p>
            <a:fld id="{539A0A48-EDB1-4AFE-B1B7-10CE2A416496}" type="slidenum">
              <a:rPr lang="en-GB" smtClean="0"/>
              <a:t>5</a:t>
            </a:fld>
            <a:endParaRPr lang="en-GB"/>
          </a:p>
        </p:txBody>
      </p:sp>
    </p:spTree>
    <p:extLst>
      <p:ext uri="{BB962C8B-B14F-4D97-AF65-F5344CB8AC3E}">
        <p14:creationId xmlns:p14="http://schemas.microsoft.com/office/powerpoint/2010/main" val="3961205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1252538"/>
            <a:ext cx="4508500" cy="3381375"/>
          </a:xfrm>
        </p:spPr>
      </p:sp>
      <p:sp>
        <p:nvSpPr>
          <p:cNvPr id="3" name="Notes Placeholder 2"/>
          <p:cNvSpPr>
            <a:spLocks noGrp="1"/>
          </p:cNvSpPr>
          <p:nvPr>
            <p:ph type="body" idx="1"/>
          </p:nvPr>
        </p:nvSpPr>
        <p:spPr/>
        <p:txBody>
          <a:bodyPr/>
          <a:lstStyle/>
          <a:p>
            <a:r>
              <a:rPr lang="en-GB" sz="1100" dirty="0" smtClean="0"/>
              <a:t>Co-factors: </a:t>
            </a:r>
            <a:r>
              <a:rPr lang="en-GB" sz="1100" dirty="0" err="1" smtClean="0"/>
              <a:t>neg</a:t>
            </a:r>
            <a:r>
              <a:rPr lang="en-GB" sz="1100" dirty="0" smtClean="0"/>
              <a:t> regulators of innate immunity, depletion limits HIV-1 infectivity </a:t>
            </a:r>
          </a:p>
          <a:p>
            <a:r>
              <a:rPr lang="en-GB" sz="1100" dirty="0" smtClean="0"/>
              <a:t>PSIP1</a:t>
            </a:r>
            <a:r>
              <a:rPr lang="en-GB" sz="1100" baseline="0" dirty="0" smtClean="0"/>
              <a:t> encodes for LEDGF PIC to the site of integration </a:t>
            </a:r>
          </a:p>
          <a:p>
            <a:r>
              <a:rPr lang="en-GB" sz="1100" baseline="0" dirty="0" smtClean="0"/>
              <a:t>NLRX1: limits IFN signalling </a:t>
            </a:r>
            <a:endParaRPr lang="en-GB" sz="1100" dirty="0"/>
          </a:p>
        </p:txBody>
      </p:sp>
      <p:sp>
        <p:nvSpPr>
          <p:cNvPr id="4" name="Slide Number Placeholder 3"/>
          <p:cNvSpPr>
            <a:spLocks noGrp="1"/>
          </p:cNvSpPr>
          <p:nvPr>
            <p:ph type="sldNum" sz="quarter" idx="10"/>
          </p:nvPr>
        </p:nvSpPr>
        <p:spPr/>
        <p:txBody>
          <a:bodyPr/>
          <a:lstStyle/>
          <a:p>
            <a:fld id="{539A0A48-EDB1-4AFE-B1B7-10CE2A416496}" type="slidenum">
              <a:rPr lang="en-GB" smtClean="0"/>
              <a:t>7</a:t>
            </a:fld>
            <a:endParaRPr lang="en-GB"/>
          </a:p>
        </p:txBody>
      </p:sp>
    </p:spTree>
    <p:extLst>
      <p:ext uri="{BB962C8B-B14F-4D97-AF65-F5344CB8AC3E}">
        <p14:creationId xmlns:p14="http://schemas.microsoft.com/office/powerpoint/2010/main" val="2024704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1252538"/>
            <a:ext cx="4508500" cy="3381375"/>
          </a:xfrm>
        </p:spPr>
      </p:sp>
      <p:sp>
        <p:nvSpPr>
          <p:cNvPr id="3" name="Notes Placeholder 2"/>
          <p:cNvSpPr>
            <a:spLocks noGrp="1"/>
          </p:cNvSpPr>
          <p:nvPr>
            <p:ph type="body" idx="1"/>
          </p:nvPr>
        </p:nvSpPr>
        <p:spPr/>
        <p:txBody>
          <a:bodyPr/>
          <a:lstStyle/>
          <a:p>
            <a:endParaRPr lang="nl-BE" sz="1100" dirty="0"/>
          </a:p>
        </p:txBody>
      </p:sp>
      <p:sp>
        <p:nvSpPr>
          <p:cNvPr id="4" name="Slide Number Placeholder 3"/>
          <p:cNvSpPr>
            <a:spLocks noGrp="1"/>
          </p:cNvSpPr>
          <p:nvPr>
            <p:ph type="sldNum" sz="quarter" idx="10"/>
          </p:nvPr>
        </p:nvSpPr>
        <p:spPr/>
        <p:txBody>
          <a:bodyPr/>
          <a:lstStyle/>
          <a:p>
            <a:fld id="{539A0A48-EDB1-4AFE-B1B7-10CE2A416496}" type="slidenum">
              <a:rPr lang="en-GB" smtClean="0"/>
              <a:t>8</a:t>
            </a:fld>
            <a:endParaRPr lang="en-GB"/>
          </a:p>
        </p:txBody>
      </p:sp>
    </p:spTree>
    <p:extLst>
      <p:ext uri="{BB962C8B-B14F-4D97-AF65-F5344CB8AC3E}">
        <p14:creationId xmlns:p14="http://schemas.microsoft.com/office/powerpoint/2010/main" val="2761112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1252538"/>
            <a:ext cx="4508500" cy="3381375"/>
          </a:xfrm>
        </p:spPr>
      </p:sp>
      <p:sp>
        <p:nvSpPr>
          <p:cNvPr id="3" name="Notes Placeholder 2"/>
          <p:cNvSpPr>
            <a:spLocks noGrp="1"/>
          </p:cNvSpPr>
          <p:nvPr>
            <p:ph type="body" idx="1"/>
          </p:nvPr>
        </p:nvSpPr>
        <p:spPr/>
        <p:txBody>
          <a:bodyPr/>
          <a:lstStyle/>
          <a:p>
            <a:pPr marL="0" indent="0">
              <a:buFontTx/>
              <a:buNone/>
            </a:pPr>
            <a:endParaRPr lang="en-GB" sz="1100" dirty="0"/>
          </a:p>
        </p:txBody>
      </p:sp>
      <p:sp>
        <p:nvSpPr>
          <p:cNvPr id="4" name="Slide Number Placeholder 3"/>
          <p:cNvSpPr>
            <a:spLocks noGrp="1"/>
          </p:cNvSpPr>
          <p:nvPr>
            <p:ph type="sldNum" sz="quarter" idx="10"/>
          </p:nvPr>
        </p:nvSpPr>
        <p:spPr/>
        <p:txBody>
          <a:bodyPr/>
          <a:lstStyle/>
          <a:p>
            <a:fld id="{539A0A48-EDB1-4AFE-B1B7-10CE2A416496}" type="slidenum">
              <a:rPr lang="en-GB" smtClean="0"/>
              <a:t>9</a:t>
            </a:fld>
            <a:endParaRPr lang="en-GB"/>
          </a:p>
        </p:txBody>
      </p:sp>
    </p:spTree>
    <p:extLst>
      <p:ext uri="{BB962C8B-B14F-4D97-AF65-F5344CB8AC3E}">
        <p14:creationId xmlns:p14="http://schemas.microsoft.com/office/powerpoint/2010/main" val="322701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1252538"/>
            <a:ext cx="4508500" cy="33813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rPr>
              <a:t>Friedman: significant difference between at least two </a:t>
            </a:r>
            <a:r>
              <a:rPr lang="en-GB" sz="1200" b="0" dirty="0" err="1" smtClean="0">
                <a:solidFill>
                  <a:schemeClr val="tx1"/>
                </a:solidFill>
              </a:rPr>
              <a:t>timepoints</a:t>
            </a:r>
            <a:r>
              <a:rPr lang="en-GB" sz="1200" b="0" baseline="0" dirty="0" smtClean="0">
                <a:solidFill>
                  <a:schemeClr val="tx1"/>
                </a:solidFill>
              </a:rPr>
              <a:t> -&gt; post hoc Dunn borderline sign p value for APOBEC</a:t>
            </a:r>
            <a:r>
              <a:rPr lang="en-GB" sz="1200" b="0" dirty="0" smtClean="0">
                <a:solidFill>
                  <a:schemeClr val="tx1"/>
                </a:solidFill>
              </a:rPr>
              <a:t>(Borderline) significant difference in expression between </a:t>
            </a:r>
            <a:r>
              <a:rPr lang="en-US" sz="1200" b="0" dirty="0" smtClean="0">
                <a:solidFill>
                  <a:schemeClr val="tx1"/>
                </a:solidFill>
              </a:rPr>
              <a:t>T1 and T2 for the </a:t>
            </a:r>
            <a:r>
              <a:rPr lang="en-US" sz="1200" dirty="0" smtClean="0">
                <a:solidFill>
                  <a:schemeClr val="tx1"/>
                </a:solidFill>
              </a:rPr>
              <a:t>restriction factors APOBEC3G</a:t>
            </a:r>
            <a:r>
              <a:rPr lang="en-US" sz="1200" b="0" dirty="0" smtClean="0">
                <a:solidFill>
                  <a:schemeClr val="tx1"/>
                </a:solidFill>
              </a:rPr>
              <a:t> (p=0.056) and </a:t>
            </a:r>
            <a:r>
              <a:rPr lang="en-US" sz="1200" dirty="0" smtClean="0">
                <a:solidFill>
                  <a:schemeClr val="tx1"/>
                </a:solidFill>
              </a:rPr>
              <a:t>SLFN11</a:t>
            </a:r>
            <a:r>
              <a:rPr lang="en-US" sz="1200" b="0" dirty="0" smtClean="0">
                <a:solidFill>
                  <a:schemeClr val="tx1"/>
                </a:solidFill>
              </a:rPr>
              <a:t> (p=0.003), between T1 and T3 for </a:t>
            </a:r>
            <a:r>
              <a:rPr lang="en-US" sz="1200" dirty="0" smtClean="0">
                <a:solidFill>
                  <a:schemeClr val="tx1"/>
                </a:solidFill>
              </a:rPr>
              <a:t>MX2</a:t>
            </a:r>
            <a:r>
              <a:rPr lang="en-US" sz="1200" b="0" dirty="0" smtClean="0">
                <a:solidFill>
                  <a:schemeClr val="tx1"/>
                </a:solidFill>
              </a:rPr>
              <a:t> (p=0.019) and between T3 and T4 for </a:t>
            </a:r>
            <a:r>
              <a:rPr lang="en-US" sz="1200" dirty="0" smtClean="0">
                <a:solidFill>
                  <a:schemeClr val="tx1"/>
                </a:solidFill>
              </a:rPr>
              <a:t>MX2</a:t>
            </a:r>
            <a:r>
              <a:rPr lang="en-US" sz="1200" b="0" dirty="0" smtClean="0">
                <a:solidFill>
                  <a:schemeClr val="tx1"/>
                </a:solidFill>
              </a:rPr>
              <a:t> (p=0.034) were observed.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Similar trend </a:t>
            </a:r>
          </a:p>
          <a:p>
            <a:endParaRPr lang="en-GB" baseline="0" dirty="0" smtClean="0"/>
          </a:p>
        </p:txBody>
      </p:sp>
      <p:sp>
        <p:nvSpPr>
          <p:cNvPr id="4" name="Slide Number Placeholder 3"/>
          <p:cNvSpPr>
            <a:spLocks noGrp="1"/>
          </p:cNvSpPr>
          <p:nvPr>
            <p:ph type="sldNum" sz="quarter" idx="10"/>
          </p:nvPr>
        </p:nvSpPr>
        <p:spPr/>
        <p:txBody>
          <a:bodyPr/>
          <a:lstStyle/>
          <a:p>
            <a:fld id="{539A0A48-EDB1-4AFE-B1B7-10CE2A416496}" type="slidenum">
              <a:rPr lang="en-GB" smtClean="0"/>
              <a:t>10</a:t>
            </a:fld>
            <a:endParaRPr lang="en-GB"/>
          </a:p>
        </p:txBody>
      </p:sp>
    </p:spTree>
    <p:extLst>
      <p:ext uri="{BB962C8B-B14F-4D97-AF65-F5344CB8AC3E}">
        <p14:creationId xmlns:p14="http://schemas.microsoft.com/office/powerpoint/2010/main" val="1856096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1252538"/>
            <a:ext cx="4508500" cy="33813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A significant difference in expression levels was defined between T1 and T3 for both </a:t>
            </a:r>
            <a:r>
              <a:rPr lang="en-US" sz="1200" dirty="0" smtClean="0">
                <a:solidFill>
                  <a:srgbClr val="000000"/>
                </a:solidFill>
              </a:rPr>
              <a:t>ISGs</a:t>
            </a:r>
            <a:r>
              <a:rPr lang="en-US" sz="1200" b="0" dirty="0" smtClean="0">
                <a:solidFill>
                  <a:srgbClr val="000000"/>
                </a:solidFill>
              </a:rPr>
              <a:t>,</a:t>
            </a:r>
            <a:r>
              <a:rPr lang="en-US" sz="1200" dirty="0" smtClean="0">
                <a:solidFill>
                  <a:srgbClr val="000000"/>
                </a:solidFill>
              </a:rPr>
              <a:t> MX1 </a:t>
            </a:r>
            <a:r>
              <a:rPr lang="en-US" sz="1200" b="0" dirty="0" smtClean="0">
                <a:solidFill>
                  <a:srgbClr val="000000"/>
                </a:solidFill>
              </a:rPr>
              <a:t>(p=0.034) and </a:t>
            </a:r>
            <a:r>
              <a:rPr lang="en-US" sz="1200" dirty="0" smtClean="0">
                <a:solidFill>
                  <a:srgbClr val="000000"/>
                </a:solidFill>
              </a:rPr>
              <a:t>IFIT1</a:t>
            </a:r>
            <a:r>
              <a:rPr lang="en-US" sz="1200" b="0" dirty="0" smtClean="0">
                <a:solidFill>
                  <a:srgbClr val="000000"/>
                </a:solidFill>
              </a:rPr>
              <a:t> (p=0.003) and between T2 and T3 for MX1 (p=0.034). </a:t>
            </a:r>
          </a:p>
          <a:p>
            <a:endParaRPr lang="en-GB" baseline="0" dirty="0" smtClean="0"/>
          </a:p>
        </p:txBody>
      </p:sp>
      <p:sp>
        <p:nvSpPr>
          <p:cNvPr id="4" name="Slide Number Placeholder 3"/>
          <p:cNvSpPr>
            <a:spLocks noGrp="1"/>
          </p:cNvSpPr>
          <p:nvPr>
            <p:ph type="sldNum" sz="quarter" idx="10"/>
          </p:nvPr>
        </p:nvSpPr>
        <p:spPr/>
        <p:txBody>
          <a:bodyPr/>
          <a:lstStyle/>
          <a:p>
            <a:fld id="{539A0A48-EDB1-4AFE-B1B7-10CE2A416496}" type="slidenum">
              <a:rPr lang="en-GB" smtClean="0"/>
              <a:t>11</a:t>
            </a:fld>
            <a:endParaRPr lang="en-GB"/>
          </a:p>
        </p:txBody>
      </p:sp>
    </p:spTree>
    <p:extLst>
      <p:ext uri="{BB962C8B-B14F-4D97-AF65-F5344CB8AC3E}">
        <p14:creationId xmlns:p14="http://schemas.microsoft.com/office/powerpoint/2010/main" val="2561874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1252538"/>
            <a:ext cx="4508500" cy="3381375"/>
          </a:xfrm>
        </p:spPr>
      </p:sp>
      <p:sp>
        <p:nvSpPr>
          <p:cNvPr id="3" name="Notes Placeholder 2"/>
          <p:cNvSpPr>
            <a:spLocks noGrp="1"/>
          </p:cNvSpPr>
          <p:nvPr>
            <p:ph type="body" idx="1"/>
          </p:nvPr>
        </p:nvSpPr>
        <p:spPr/>
        <p:txBody>
          <a:bodyPr/>
          <a:lstStyle/>
          <a:p>
            <a:pPr defTabSz="966155"/>
            <a:r>
              <a:rPr lang="en-US" sz="1200" b="0" dirty="0" smtClean="0">
                <a:solidFill>
                  <a:srgbClr val="000000"/>
                </a:solidFill>
              </a:rPr>
              <a:t>Significant </a:t>
            </a:r>
            <a:r>
              <a:rPr lang="en-US" sz="1200" dirty="0" smtClean="0">
                <a:solidFill>
                  <a:srgbClr val="000000"/>
                </a:solidFill>
              </a:rPr>
              <a:t>positive correlations between ISG and restriction factor/cofactor expression</a:t>
            </a:r>
            <a:r>
              <a:rPr lang="en-US" sz="1200" b="0" dirty="0" smtClean="0">
                <a:solidFill>
                  <a:srgbClr val="000000"/>
                </a:solidFill>
              </a:rPr>
              <a:t>: at T1 between IFIT1/MX1 and multiple restriction factors, at T3 between the expression of IFIT1 and various restriction factors as well as between MX1 and all restriction- and cofactors except PAF1, and finally at T4 between the expression of IFIT1 and NLRX1 and between MX1 expression and MX2 and PSIP1 expression. At T2, no significant correlations were found. </a:t>
            </a:r>
            <a:br>
              <a:rPr lang="en-US" sz="1200" b="0" dirty="0" smtClean="0">
                <a:solidFill>
                  <a:srgbClr val="000000"/>
                </a:solidFill>
              </a:rPr>
            </a:br>
            <a:endParaRPr lang="en-GB" dirty="0"/>
          </a:p>
        </p:txBody>
      </p:sp>
      <p:sp>
        <p:nvSpPr>
          <p:cNvPr id="4" name="Slide Number Placeholder 3"/>
          <p:cNvSpPr>
            <a:spLocks noGrp="1"/>
          </p:cNvSpPr>
          <p:nvPr>
            <p:ph type="sldNum" sz="quarter" idx="10"/>
          </p:nvPr>
        </p:nvSpPr>
        <p:spPr/>
        <p:txBody>
          <a:bodyPr/>
          <a:lstStyle/>
          <a:p>
            <a:fld id="{539A0A48-EDB1-4AFE-B1B7-10CE2A416496}" type="slidenum">
              <a:rPr lang="en-GB" smtClean="0"/>
              <a:t>12</a:t>
            </a:fld>
            <a:endParaRPr lang="en-GB"/>
          </a:p>
        </p:txBody>
      </p:sp>
    </p:spTree>
    <p:extLst>
      <p:ext uri="{BB962C8B-B14F-4D97-AF65-F5344CB8AC3E}">
        <p14:creationId xmlns:p14="http://schemas.microsoft.com/office/powerpoint/2010/main" val="2645659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64F84-246C-4657-8172-1E2969D0F603}" type="datetime1">
              <a:rPr lang="en-GB" smtClean="0"/>
              <a:t>25/07/2018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E184E0-0BD4-4705-A12B-9B71DDE63301}" type="slidenum">
              <a:rPr lang="en-GB" smtClean="0"/>
              <a:t>‹nr.›</a:t>
            </a:fld>
            <a:endParaRPr lang="en-GB"/>
          </a:p>
        </p:txBody>
      </p:sp>
      <p:pic>
        <p:nvPicPr>
          <p:cNvPr id="6" name="Logo Large 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8497" y="2283675"/>
            <a:ext cx="3600677" cy="4172720"/>
          </a:xfrm>
          <a:prstGeom prst="rect">
            <a:avLst/>
          </a:prstGeom>
        </p:spPr>
      </p:pic>
    </p:spTree>
    <p:extLst>
      <p:ext uri="{BB962C8B-B14F-4D97-AF65-F5344CB8AC3E}">
        <p14:creationId xmlns:p14="http://schemas.microsoft.com/office/powerpoint/2010/main" val="1091436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685842" y="1393200"/>
            <a:ext cx="12318958" cy="65052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20"/>
          </a:p>
        </p:txBody>
      </p:sp>
      <p:sp>
        <p:nvSpPr>
          <p:cNvPr id="2" name="Title 1"/>
          <p:cNvSpPr>
            <a:spLocks noGrp="1"/>
          </p:cNvSpPr>
          <p:nvPr>
            <p:ph type="ctrTitle"/>
          </p:nvPr>
        </p:nvSpPr>
        <p:spPr bwMode="white">
          <a:xfrm>
            <a:off x="968364" y="2286000"/>
            <a:ext cx="11388220" cy="4436316"/>
          </a:xfrm>
        </p:spPr>
        <p:txBody>
          <a:bodyPr anchor="b">
            <a:noAutofit/>
          </a:bodyPr>
          <a:lstStyle>
            <a:lvl1pPr algn="l">
              <a:lnSpc>
                <a:spcPts val="8250"/>
              </a:lnSpc>
              <a:defRPr sz="7500" u="sng" baseline="0">
                <a:solidFill>
                  <a:schemeClr val="bg1"/>
                </a:solidFill>
                <a:uFill>
                  <a:solidFill>
                    <a:schemeClr val="bg1"/>
                  </a:solidFill>
                </a:uFill>
              </a:defRPr>
            </a:lvl1pPr>
          </a:lstStyle>
          <a:p>
            <a:r>
              <a:rPr lang="en-US" noProof="0" smtClean="0"/>
              <a:t>Click to edit Master title style</a:t>
            </a:r>
            <a:endParaRPr lang="en-GB" noProof="0" dirty="0"/>
          </a:p>
        </p:txBody>
      </p:sp>
      <p:sp>
        <p:nvSpPr>
          <p:cNvPr id="3" name="Subtitle 2"/>
          <p:cNvSpPr>
            <a:spLocks noGrp="1"/>
          </p:cNvSpPr>
          <p:nvPr>
            <p:ph type="subTitle" idx="1" hasCustomPrompt="1"/>
          </p:nvPr>
        </p:nvSpPr>
        <p:spPr bwMode="white">
          <a:xfrm>
            <a:off x="962619" y="6874716"/>
            <a:ext cx="11393965" cy="583200"/>
          </a:xfrm>
        </p:spPr>
        <p:txBody>
          <a:bodyPr>
            <a:normAutofit/>
          </a:bodyPr>
          <a:lstStyle>
            <a:lvl1pPr marL="0" indent="0" algn="l">
              <a:lnSpc>
                <a:spcPts val="2700"/>
              </a:lnSpc>
              <a:buNone/>
              <a:defRPr sz="2250">
                <a:solidFill>
                  <a:srgbClr val="FFD200"/>
                </a:solidFill>
              </a:defRPr>
            </a:lvl1pPr>
            <a:lvl2pPr marL="487638" indent="0" algn="ctr">
              <a:buNone/>
              <a:defRPr sz="2133"/>
            </a:lvl2pPr>
            <a:lvl3pPr marL="975276" indent="0" algn="ctr">
              <a:buNone/>
              <a:defRPr sz="1920"/>
            </a:lvl3pPr>
            <a:lvl4pPr marL="1462914" indent="0" algn="ctr">
              <a:buNone/>
              <a:defRPr sz="1706"/>
            </a:lvl4pPr>
            <a:lvl5pPr marL="1950552" indent="0" algn="ctr">
              <a:buNone/>
              <a:defRPr sz="1706"/>
            </a:lvl5pPr>
            <a:lvl6pPr marL="2438191" indent="0" algn="ctr">
              <a:buNone/>
              <a:defRPr sz="1706"/>
            </a:lvl6pPr>
            <a:lvl7pPr marL="2925829" indent="0" algn="ctr">
              <a:buNone/>
              <a:defRPr sz="1706"/>
            </a:lvl7pPr>
            <a:lvl8pPr marL="3413467" indent="0" algn="ctr">
              <a:buNone/>
              <a:defRPr sz="1706"/>
            </a:lvl8pPr>
            <a:lvl9pPr marL="3901105" indent="0" algn="ctr">
              <a:buNone/>
              <a:defRPr sz="1706"/>
            </a:lvl9pPr>
          </a:lstStyle>
          <a:p>
            <a:r>
              <a:rPr lang="en-GB" noProof="0" dirty="0"/>
              <a:t>Click to add subtitle / presenter / date [</a:t>
            </a:r>
            <a:r>
              <a:rPr lang="en-GB" noProof="0" dirty="0" err="1"/>
              <a:t>dd</a:t>
            </a:r>
            <a:r>
              <a:rPr lang="en-GB" noProof="0" dirty="0"/>
              <a:t>-mm-</a:t>
            </a:r>
            <a:r>
              <a:rPr lang="en-GB" noProof="0" dirty="0" err="1"/>
              <a:t>yyyy</a:t>
            </a:r>
            <a:r>
              <a:rPr lang="en-GB" noProof="0" dirty="0"/>
              <a:t>]</a:t>
            </a:r>
          </a:p>
        </p:txBody>
      </p:sp>
      <p:sp>
        <p:nvSpPr>
          <p:cNvPr id="8" name="Titles positoning box" hidden="1"/>
          <p:cNvSpPr/>
          <p:nvPr userDrawn="1"/>
        </p:nvSpPr>
        <p:spPr>
          <a:xfrm>
            <a:off x="1028763" y="6408000"/>
            <a:ext cx="11259687"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20"/>
          </a:p>
        </p:txBody>
      </p:sp>
      <p:sp>
        <p:nvSpPr>
          <p:cNvPr id="12" name="Picture Placeholder 11"/>
          <p:cNvSpPr>
            <a:spLocks noGrp="1"/>
          </p:cNvSpPr>
          <p:nvPr>
            <p:ph type="pic" sz="quarter" idx="11" hasCustomPrompt="1"/>
          </p:nvPr>
        </p:nvSpPr>
        <p:spPr>
          <a:xfrm>
            <a:off x="2400446" y="8366400"/>
            <a:ext cx="1714605" cy="928800"/>
          </a:xfrm>
        </p:spPr>
        <p:txBody>
          <a:bodyPr/>
          <a:lstStyle>
            <a:lvl1pPr>
              <a:defRPr sz="1200">
                <a:solidFill>
                  <a:schemeClr val="bg1">
                    <a:lumMod val="50000"/>
                  </a:schemeClr>
                </a:solidFill>
              </a:defRPr>
            </a:lvl1pPr>
          </a:lstStyle>
          <a:p>
            <a:r>
              <a:rPr lang="en-GB" noProof="0" dirty="0"/>
              <a:t>Partner Logo 1</a:t>
            </a:r>
          </a:p>
        </p:txBody>
      </p:sp>
      <p:sp>
        <p:nvSpPr>
          <p:cNvPr id="13" name="Picture Placeholder 11"/>
          <p:cNvSpPr>
            <a:spLocks noGrp="1"/>
          </p:cNvSpPr>
          <p:nvPr>
            <p:ph type="pic" sz="quarter" idx="12" hasCustomPrompt="1"/>
          </p:nvPr>
        </p:nvSpPr>
        <p:spPr>
          <a:xfrm>
            <a:off x="4285161" y="8366400"/>
            <a:ext cx="1714605" cy="928800"/>
          </a:xfrm>
        </p:spPr>
        <p:txBody>
          <a:bodyPr/>
          <a:lstStyle>
            <a:lvl1pPr>
              <a:defRPr sz="1200">
                <a:solidFill>
                  <a:schemeClr val="bg1">
                    <a:lumMod val="50000"/>
                  </a:schemeClr>
                </a:solidFill>
              </a:defRPr>
            </a:lvl1pPr>
          </a:lstStyle>
          <a:p>
            <a:r>
              <a:rPr lang="en-GB" noProof="0" dirty="0"/>
              <a:t>Partner Logo 2</a:t>
            </a:r>
          </a:p>
        </p:txBody>
      </p:sp>
      <p:sp>
        <p:nvSpPr>
          <p:cNvPr id="14" name="Picture Placeholder 11"/>
          <p:cNvSpPr>
            <a:spLocks noGrp="1"/>
          </p:cNvSpPr>
          <p:nvPr>
            <p:ph type="pic" sz="quarter" idx="13" hasCustomPrompt="1"/>
          </p:nvPr>
        </p:nvSpPr>
        <p:spPr>
          <a:xfrm>
            <a:off x="6172577" y="8366400"/>
            <a:ext cx="1741606" cy="928800"/>
          </a:xfrm>
        </p:spPr>
        <p:txBody>
          <a:bodyPr/>
          <a:lstStyle>
            <a:lvl1pPr>
              <a:defRPr sz="1200">
                <a:solidFill>
                  <a:schemeClr val="bg1">
                    <a:lumMod val="50000"/>
                  </a:schemeClr>
                </a:solidFill>
              </a:defRPr>
            </a:lvl1pPr>
          </a:lstStyle>
          <a:p>
            <a:r>
              <a:rPr lang="en-GB" noProof="0" dirty="0"/>
              <a:t>Partner Logo 3</a:t>
            </a:r>
          </a:p>
        </p:txBody>
      </p:sp>
      <p:sp>
        <p:nvSpPr>
          <p:cNvPr id="15" name="Picture Placeholder 11"/>
          <p:cNvSpPr>
            <a:spLocks noGrp="1"/>
          </p:cNvSpPr>
          <p:nvPr>
            <p:ph type="pic" sz="quarter" idx="14" hasCustomPrompt="1"/>
          </p:nvPr>
        </p:nvSpPr>
        <p:spPr>
          <a:xfrm>
            <a:off x="8059992" y="8366400"/>
            <a:ext cx="1741606" cy="928800"/>
          </a:xfrm>
        </p:spPr>
        <p:txBody>
          <a:bodyPr/>
          <a:lstStyle>
            <a:lvl1pPr>
              <a:defRPr sz="1200">
                <a:solidFill>
                  <a:schemeClr val="bg1">
                    <a:lumMod val="50000"/>
                  </a:schemeClr>
                </a:solidFill>
              </a:defRPr>
            </a:lvl1pPr>
          </a:lstStyle>
          <a:p>
            <a:r>
              <a:rPr lang="en-GB" noProof="0" dirty="0"/>
              <a:t>Partner Logo 4</a:t>
            </a:r>
          </a:p>
        </p:txBody>
      </p:sp>
      <p:sp>
        <p:nvSpPr>
          <p:cNvPr id="16" name="Oranisation Placeholder"/>
          <p:cNvSpPr>
            <a:spLocks noGrp="1"/>
          </p:cNvSpPr>
          <p:nvPr>
            <p:ph type="body" sz="quarter" idx="15" hasCustomPrompt="1"/>
          </p:nvPr>
        </p:nvSpPr>
        <p:spPr bwMode="white">
          <a:xfrm>
            <a:off x="6435790" y="395008"/>
            <a:ext cx="6221180" cy="540000"/>
          </a:xfrm>
        </p:spPr>
        <p:txBody>
          <a:bodyPr anchor="b" anchorCtr="0">
            <a:normAutofit/>
          </a:bodyPr>
          <a:lstStyle>
            <a:lvl1pPr>
              <a:lnSpc>
                <a:spcPts val="1275"/>
              </a:lnSpc>
              <a:defRPr sz="1050" b="1" i="0" u="sng" cap="all" baseline="0">
                <a:solidFill>
                  <a:srgbClr val="1E64C8"/>
                </a:solidFill>
                <a:uFill>
                  <a:solidFill>
                    <a:schemeClr val="bg1"/>
                  </a:solidFill>
                </a:uFill>
              </a:defRPr>
            </a:lvl1pPr>
            <a:lvl2pPr marL="0" indent="0">
              <a:lnSpc>
                <a:spcPts val="1275"/>
              </a:lnSpc>
              <a:buNone/>
              <a:defRPr sz="1050" cap="all" baseline="0">
                <a:solidFill>
                  <a:srgbClr val="1E64C8"/>
                </a:solidFill>
              </a:defRPr>
            </a:lvl2pPr>
          </a:lstStyle>
          <a:p>
            <a:pPr lvl="0"/>
            <a:r>
              <a:rPr lang="en-GB" noProof="0" dirty="0"/>
              <a:t>Click to edit organisation styles</a:t>
            </a:r>
          </a:p>
          <a:p>
            <a:pPr lvl="1"/>
            <a:r>
              <a:rPr lang="en-GB" noProof="0" dirty="0"/>
              <a:t>Second level</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8322" y="0"/>
            <a:ext cx="2786404" cy="1393200"/>
          </a:xfrm>
          <a:prstGeom prst="rect">
            <a:avLst/>
          </a:prstGeom>
        </p:spPr>
      </p:pic>
    </p:spTree>
    <p:extLst>
      <p:ext uri="{BB962C8B-B14F-4D97-AF65-F5344CB8AC3E}">
        <p14:creationId xmlns:p14="http://schemas.microsoft.com/office/powerpoint/2010/main" val="941814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685842" y="0"/>
            <a:ext cx="12318958"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20"/>
          </a:p>
        </p:txBody>
      </p:sp>
      <p:sp>
        <p:nvSpPr>
          <p:cNvPr id="2" name="Title 1"/>
          <p:cNvSpPr>
            <a:spLocks noGrp="1"/>
          </p:cNvSpPr>
          <p:nvPr>
            <p:ph type="ctrTitle" hasCustomPrompt="1"/>
          </p:nvPr>
        </p:nvSpPr>
        <p:spPr bwMode="white">
          <a:xfrm>
            <a:off x="968364" y="3246120"/>
            <a:ext cx="11388220" cy="4436316"/>
          </a:xfrm>
        </p:spPr>
        <p:txBody>
          <a:bodyPr anchor="b">
            <a:noAutofit/>
          </a:bodyPr>
          <a:lstStyle>
            <a:lvl1pPr algn="l">
              <a:lnSpc>
                <a:spcPts val="8250"/>
              </a:lnSpc>
              <a:defRPr sz="7500" u="sng" baseline="0">
                <a:solidFill>
                  <a:schemeClr val="bg1"/>
                </a:solidFill>
                <a:uFill>
                  <a:solidFill>
                    <a:schemeClr val="bg1"/>
                  </a:solidFill>
                </a:uFill>
              </a:defRPr>
            </a:lvl1pPr>
          </a:lstStyle>
          <a:p>
            <a:r>
              <a:rPr lang="en-GB" noProof="0" dirty="0"/>
              <a:t>Click to add chapter title</a:t>
            </a:r>
          </a:p>
        </p:txBody>
      </p:sp>
      <p:sp>
        <p:nvSpPr>
          <p:cNvPr id="8" name="Titles positoning box" hidden="1"/>
          <p:cNvSpPr/>
          <p:nvPr userDrawn="1"/>
        </p:nvSpPr>
        <p:spPr>
          <a:xfrm>
            <a:off x="1028763" y="7344000"/>
            <a:ext cx="11259687"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20"/>
          </a:p>
        </p:txBody>
      </p:sp>
      <p:sp>
        <p:nvSpPr>
          <p:cNvPr id="16" name="Slide Number Placeholder 5"/>
          <p:cNvSpPr>
            <a:spLocks noGrp="1"/>
          </p:cNvSpPr>
          <p:nvPr>
            <p:ph type="sldNum" sz="quarter" idx="4"/>
          </p:nvPr>
        </p:nvSpPr>
        <p:spPr>
          <a:xfrm>
            <a:off x="11693604" y="8948704"/>
            <a:ext cx="691452" cy="519289"/>
          </a:xfrm>
          <a:prstGeom prst="rect">
            <a:avLst/>
          </a:prstGeom>
        </p:spPr>
        <p:txBody>
          <a:bodyPr vert="horz" lIns="91440" tIns="45720" rIns="91440" bIns="45720" rtlCol="0" anchor="ctr"/>
          <a:lstStyle>
            <a:lvl1pPr algn="r">
              <a:defRPr sz="1280">
                <a:solidFill>
                  <a:srgbClr val="1E64C8"/>
                </a:solidFill>
              </a:defRPr>
            </a:lvl1pPr>
          </a:lstStyle>
          <a:p>
            <a:fld id="{7AE184E0-0BD4-4705-A12B-9B71DDE63301}" type="slidenum">
              <a:rPr lang="en-GB" noProof="0" smtClean="0"/>
              <a:pPr/>
              <a:t>‹nr.›</a:t>
            </a:fld>
            <a:endParaRPr lang="en-GB" noProof="0" dirty="0"/>
          </a:p>
        </p:txBody>
      </p:sp>
    </p:spTree>
    <p:extLst>
      <p:ext uri="{BB962C8B-B14F-4D97-AF65-F5344CB8AC3E}">
        <p14:creationId xmlns:p14="http://schemas.microsoft.com/office/powerpoint/2010/main" val="129473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3" name="Content Placeholder 2"/>
          <p:cNvSpPr>
            <a:spLocks noGrp="1"/>
          </p:cNvSpPr>
          <p:nvPr>
            <p:ph idx="1"/>
          </p:nvPr>
        </p:nvSpPr>
        <p:spPr>
          <a:xfrm>
            <a:off x="626907" y="1194364"/>
            <a:ext cx="11775400" cy="6696000"/>
          </a:xfrm>
        </p:spPr>
        <p:txBody>
          <a:bodyPr/>
          <a:lstStyle>
            <a:lvl1pPr marL="402300" indent="-337500" defTabSz="342900">
              <a:lnSpc>
                <a:spcPct val="120000"/>
              </a:lnSpc>
              <a:buFont typeface="Arial" panose="020B0604020202020204" pitchFamily="34" charset="0"/>
              <a:buChar char="̶"/>
              <a:defRPr/>
            </a:lvl1pPr>
            <a:lvl2pPr marL="877500" indent="-337500">
              <a:lnSpc>
                <a:spcPct val="120000"/>
              </a:lnSpc>
              <a:defRPr/>
            </a:lvl2pPr>
            <a:lvl3pPr marL="1317600" indent="-337500" defTabSz="342900">
              <a:lnSpc>
                <a:spcPct val="120000"/>
              </a:lnSpc>
              <a:defRPr/>
            </a:lvl3pPr>
            <a:lvl4pPr marL="1746900" indent="-413100" defTabSz="342900">
              <a:lnSpc>
                <a:spcPct val="120000"/>
              </a:lnSpc>
              <a:defRPr/>
            </a:lvl4pPr>
            <a:lvl5pPr marL="2222100" indent="-332100" defTabSz="342900">
              <a:lnSpc>
                <a:spcPct val="120000"/>
              </a:lnSpc>
              <a:buFont typeface="Arial" panose="020B0604020202020204" pitchFamily="34" charset="0"/>
              <a:buChar cha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10"/>
          </p:nvPr>
        </p:nvSpPr>
        <p:spPr/>
        <p:txBody>
          <a:bodyPr/>
          <a:lstStyle/>
          <a:p>
            <a:fld id="{4FCCCAF6-1686-4743-9124-83F33F1A0EA9}" type="datetime1">
              <a:rPr lang="en-GB" noProof="0" smtClean="0"/>
              <a:t>25/07/2018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7AE184E0-0BD4-4705-A12B-9B71DDE63301}" type="slidenum">
              <a:rPr lang="en-GB" noProof="0" smtClean="0"/>
              <a:t>‹nr.›</a:t>
            </a:fld>
            <a:endParaRPr lang="en-GB" noProof="0" dirty="0"/>
          </a:p>
        </p:txBody>
      </p:sp>
    </p:spTree>
    <p:extLst>
      <p:ext uri="{BB962C8B-B14F-4D97-AF65-F5344CB8AC3E}">
        <p14:creationId xmlns:p14="http://schemas.microsoft.com/office/powerpoint/2010/main" val="308157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4" name="Date Placeholder 3"/>
          <p:cNvSpPr>
            <a:spLocks noGrp="1"/>
          </p:cNvSpPr>
          <p:nvPr>
            <p:ph type="dt" sz="half" idx="10"/>
          </p:nvPr>
        </p:nvSpPr>
        <p:spPr/>
        <p:txBody>
          <a:bodyPr/>
          <a:lstStyle/>
          <a:p>
            <a:fld id="{B86ADBF0-A618-4E69-83BB-0C41E08702AA}" type="datetime1">
              <a:rPr lang="en-GB" noProof="0" smtClean="0"/>
              <a:t>25/07/2018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8" name="Picture Placeholder 7"/>
          <p:cNvSpPr>
            <a:spLocks noGrp="1"/>
          </p:cNvSpPr>
          <p:nvPr>
            <p:ph type="pic" sz="quarter" idx="13" hasCustomPrompt="1"/>
          </p:nvPr>
        </p:nvSpPr>
        <p:spPr>
          <a:xfrm>
            <a:off x="7578791" y="1371918"/>
            <a:ext cx="4725288" cy="6498000"/>
          </a:xfrm>
        </p:spPr>
        <p:txBody>
          <a:bodyPr/>
          <a:lstStyle>
            <a:lvl1pPr>
              <a:defRPr>
                <a:solidFill>
                  <a:schemeClr val="bg1">
                    <a:lumMod val="50000"/>
                  </a:schemeClr>
                </a:solidFill>
              </a:defRPr>
            </a:lvl1pPr>
          </a:lstStyle>
          <a:p>
            <a:r>
              <a:rPr lang="en-GB" noProof="0" dirty="0"/>
              <a:t>Photo</a:t>
            </a:r>
          </a:p>
        </p:txBody>
      </p:sp>
      <p:sp>
        <p:nvSpPr>
          <p:cNvPr id="9" name="Slide Number Placeholder 5"/>
          <p:cNvSpPr>
            <a:spLocks noGrp="1"/>
          </p:cNvSpPr>
          <p:nvPr>
            <p:ph type="sldNum" sz="quarter" idx="4"/>
          </p:nvPr>
        </p:nvSpPr>
        <p:spPr>
          <a:xfrm>
            <a:off x="11693604" y="8948704"/>
            <a:ext cx="691452" cy="519289"/>
          </a:xfrm>
          <a:prstGeom prst="rect">
            <a:avLst/>
          </a:prstGeom>
        </p:spPr>
        <p:txBody>
          <a:bodyPr vert="horz" lIns="91440" tIns="45720" rIns="91440" bIns="45720" rtlCol="0" anchor="ctr"/>
          <a:lstStyle>
            <a:lvl1pPr algn="r">
              <a:defRPr sz="1280">
                <a:solidFill>
                  <a:srgbClr val="1E64C8"/>
                </a:solidFill>
              </a:defRPr>
            </a:lvl1pPr>
          </a:lstStyle>
          <a:p>
            <a:fld id="{7AE184E0-0BD4-4705-A12B-9B71DDE63301}" type="slidenum">
              <a:rPr lang="en-GB" noProof="0" smtClean="0"/>
              <a:pPr/>
              <a:t>‹nr.›</a:t>
            </a:fld>
            <a:endParaRPr lang="en-GB" noProof="0" dirty="0"/>
          </a:p>
        </p:txBody>
      </p:sp>
      <p:sp>
        <p:nvSpPr>
          <p:cNvPr id="12" name="Content Placeholder 2"/>
          <p:cNvSpPr>
            <a:spLocks noGrp="1"/>
          </p:cNvSpPr>
          <p:nvPr>
            <p:ph idx="1"/>
          </p:nvPr>
        </p:nvSpPr>
        <p:spPr>
          <a:xfrm>
            <a:off x="626907" y="1194364"/>
            <a:ext cx="6331886" cy="6696000"/>
          </a:xfrm>
        </p:spPr>
        <p:txBody>
          <a:bodyPr/>
          <a:lstStyle>
            <a:lvl1pPr defTabSz="342900">
              <a:lnSpc>
                <a:spcPct val="120000"/>
              </a:lnSpc>
              <a:defRPr/>
            </a:lvl1pPr>
            <a:lvl2pPr>
              <a:lnSpc>
                <a:spcPct val="120000"/>
              </a:lnSpc>
              <a:defRPr/>
            </a:lvl2pPr>
            <a:lvl3pPr defTabSz="342900">
              <a:lnSpc>
                <a:spcPct val="120000"/>
              </a:lnSpc>
              <a:defRPr/>
            </a:lvl3pPr>
            <a:lvl4pPr defTabSz="342900">
              <a:lnSpc>
                <a:spcPct val="120000"/>
              </a:lnSpc>
              <a:defRPr/>
            </a:lvl4pPr>
            <a:lvl5pPr defTabSz="342900">
              <a:lnSpc>
                <a:spcPct val="120000"/>
              </a:lnSpc>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131488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3" name="Date Placeholder 2"/>
          <p:cNvSpPr>
            <a:spLocks noGrp="1"/>
          </p:cNvSpPr>
          <p:nvPr>
            <p:ph type="dt" sz="half" idx="10"/>
          </p:nvPr>
        </p:nvSpPr>
        <p:spPr/>
        <p:txBody>
          <a:bodyPr/>
          <a:lstStyle/>
          <a:p>
            <a:fld id="{F2443E58-CDC3-4782-B82C-4D381C795B98}" type="datetime1">
              <a:rPr lang="en-GB" noProof="0" smtClean="0"/>
              <a:t>25/07/2018</a:t>
            </a:fld>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7AE184E0-0BD4-4705-A12B-9B71DDE63301}" type="slidenum">
              <a:rPr lang="en-GB" noProof="0" smtClean="0"/>
              <a:t>‹nr.›</a:t>
            </a:fld>
            <a:endParaRPr lang="en-GB" noProof="0" dirty="0"/>
          </a:p>
        </p:txBody>
      </p:sp>
      <p:sp>
        <p:nvSpPr>
          <p:cNvPr id="7" name="Picture Placeholder 6"/>
          <p:cNvSpPr>
            <a:spLocks noGrp="1"/>
          </p:cNvSpPr>
          <p:nvPr>
            <p:ph type="pic" sz="quarter" idx="13" hasCustomPrompt="1"/>
          </p:nvPr>
        </p:nvSpPr>
        <p:spPr>
          <a:xfrm>
            <a:off x="714072" y="1371600"/>
            <a:ext cx="11610709" cy="6501600"/>
          </a:xfrm>
        </p:spPr>
        <p:txBody>
          <a:bodyPr/>
          <a:lstStyle>
            <a:lvl1pPr>
              <a:defRPr>
                <a:solidFill>
                  <a:schemeClr val="bg1">
                    <a:lumMod val="50000"/>
                  </a:schemeClr>
                </a:solidFill>
              </a:defRPr>
            </a:lvl1pPr>
          </a:lstStyle>
          <a:p>
            <a:r>
              <a:rPr lang="en-GB" noProof="0" dirty="0"/>
              <a:t>Photo</a:t>
            </a:r>
          </a:p>
        </p:txBody>
      </p:sp>
    </p:spTree>
    <p:extLst>
      <p:ext uri="{BB962C8B-B14F-4D97-AF65-F5344CB8AC3E}">
        <p14:creationId xmlns:p14="http://schemas.microsoft.com/office/powerpoint/2010/main" val="374516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465D1-804F-429B-83CD-3EFA8410E123}" type="datetime1">
              <a:rPr lang="en-GB" smtClean="0"/>
              <a:t>25/07/2018</a:t>
            </a:fld>
            <a:endParaRPr lang="en-GB"/>
          </a:p>
        </p:txBody>
      </p:sp>
      <p:sp>
        <p:nvSpPr>
          <p:cNvPr id="3" name="Footer Placeholder 2"/>
          <p:cNvSpPr>
            <a:spLocks noGrp="1"/>
          </p:cNvSpPr>
          <p:nvPr>
            <p:ph type="ftr" sz="quarter" idx="11"/>
          </p:nvPr>
        </p:nvSpPr>
        <p:spPr/>
        <p:txBody>
          <a:bodyPr/>
          <a:lstStyle/>
          <a:p>
            <a:endParaRPr lang="en-GB"/>
          </a:p>
        </p:txBody>
      </p:sp>
      <p:sp>
        <p:nvSpPr>
          <p:cNvPr id="7" name="Covering Background"/>
          <p:cNvSpPr/>
          <p:nvPr userDrawn="1"/>
        </p:nvSpPr>
        <p:spPr>
          <a:xfrm>
            <a:off x="-1" y="0"/>
            <a:ext cx="13003994" cy="975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20"/>
          </a:p>
        </p:txBody>
      </p:sp>
      <p:sp>
        <p:nvSpPr>
          <p:cNvPr id="6" name="Picture Placeholder 5"/>
          <p:cNvSpPr>
            <a:spLocks noGrp="1"/>
          </p:cNvSpPr>
          <p:nvPr>
            <p:ph type="pic" sz="quarter" idx="12" hasCustomPrompt="1"/>
          </p:nvPr>
        </p:nvSpPr>
        <p:spPr>
          <a:xfrm>
            <a:off x="-1" y="0"/>
            <a:ext cx="13003994" cy="9753600"/>
          </a:xfrm>
        </p:spPr>
        <p:txBody>
          <a:bodyPr/>
          <a:lstStyle>
            <a:lvl1pPr>
              <a:defRPr>
                <a:solidFill>
                  <a:schemeClr val="bg1">
                    <a:lumMod val="50000"/>
                  </a:schemeClr>
                </a:solidFill>
              </a:defRPr>
            </a:lvl1pPr>
          </a:lstStyle>
          <a:p>
            <a:r>
              <a:rPr lang="en-GB" noProof="0" dirty="0"/>
              <a:t>Photo</a:t>
            </a:r>
          </a:p>
        </p:txBody>
      </p:sp>
    </p:spTree>
    <p:extLst>
      <p:ext uri="{BB962C8B-B14F-4D97-AF65-F5344CB8AC3E}">
        <p14:creationId xmlns:p14="http://schemas.microsoft.com/office/powerpoint/2010/main" val="294941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685842" y="1393200"/>
            <a:ext cx="12318958" cy="65052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20" noProof="0" dirty="0"/>
          </a:p>
        </p:txBody>
      </p:sp>
      <p:sp>
        <p:nvSpPr>
          <p:cNvPr id="2" name="Title 1"/>
          <p:cNvSpPr>
            <a:spLocks noGrp="1"/>
          </p:cNvSpPr>
          <p:nvPr>
            <p:ph type="ctrTitle" hasCustomPrompt="1"/>
          </p:nvPr>
        </p:nvSpPr>
        <p:spPr bwMode="white">
          <a:xfrm>
            <a:off x="968364" y="1743240"/>
            <a:ext cx="11388220" cy="5769600"/>
          </a:xfrm>
        </p:spPr>
        <p:txBody>
          <a:bodyPr anchor="t" anchorCtr="0">
            <a:noAutofit/>
          </a:bodyPr>
          <a:lstStyle>
            <a:lvl1pPr algn="l">
              <a:lnSpc>
                <a:spcPts val="2625"/>
              </a:lnSpc>
              <a:defRPr sz="1875" u="none" cap="none" baseline="0">
                <a:solidFill>
                  <a:schemeClr val="bg1"/>
                </a:solidFill>
                <a:uFill>
                  <a:solidFill>
                    <a:schemeClr val="bg1"/>
                  </a:solidFill>
                </a:uFill>
                <a:latin typeface="+mn-lt"/>
              </a:defRPr>
            </a:lvl1pPr>
          </a:lstStyle>
          <a:p>
            <a:r>
              <a:rPr lang="en-GB" noProof="0" dirty="0"/>
              <a:t>Click to add presenters </a:t>
            </a:r>
            <a:r>
              <a:rPr lang="en-GB" noProof="0"/>
              <a:t>contact data</a:t>
            </a:r>
            <a:endParaRPr lang="en-GB" noProof="0" dirty="0"/>
          </a:p>
        </p:txBody>
      </p:sp>
      <p:sp>
        <p:nvSpPr>
          <p:cNvPr id="8" name="Titles positoning box" hidden="1"/>
          <p:cNvSpPr/>
          <p:nvPr userDrawn="1"/>
        </p:nvSpPr>
        <p:spPr>
          <a:xfrm>
            <a:off x="1028763" y="1828800"/>
            <a:ext cx="11259687" cy="59997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20"/>
          </a:p>
        </p:txBody>
      </p:sp>
      <p:sp>
        <p:nvSpPr>
          <p:cNvPr id="11" name="Tijdelijke aanduiding voor tekst 4"/>
          <p:cNvSpPr>
            <a:spLocks noGrp="1"/>
          </p:cNvSpPr>
          <p:nvPr>
            <p:ph type="body" sz="quarter" idx="10" hasCustomPrompt="1"/>
          </p:nvPr>
        </p:nvSpPr>
        <p:spPr bwMode="white">
          <a:xfrm>
            <a:off x="6912421" y="3096000"/>
            <a:ext cx="5443532" cy="1717969"/>
          </a:xfrm>
        </p:spPr>
        <p:txBody>
          <a:bodyPr>
            <a:normAutofit/>
          </a:bodyPr>
          <a:lstStyle>
            <a:lvl1pPr>
              <a:lnSpc>
                <a:spcPts val="2625"/>
              </a:lnSpc>
              <a:defRPr sz="1800">
                <a:solidFill>
                  <a:schemeClr val="bg1"/>
                </a:solidFill>
              </a:defRPr>
            </a:lvl1pPr>
          </a:lstStyle>
          <a:p>
            <a:pPr lvl="0"/>
            <a:r>
              <a:rPr lang="en-GB" noProof="0" dirty="0"/>
              <a:t>Click to add social media names</a:t>
            </a:r>
            <a:endParaRPr lang="nl-NL" dirty="0"/>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8322" y="0"/>
            <a:ext cx="2786404" cy="1393200"/>
          </a:xfrm>
          <a:prstGeom prst="rect">
            <a:avLst/>
          </a:prstGeom>
        </p:spPr>
      </p:pic>
    </p:spTree>
    <p:extLst>
      <p:ext uri="{BB962C8B-B14F-4D97-AF65-F5344CB8AC3E}">
        <p14:creationId xmlns:p14="http://schemas.microsoft.com/office/powerpoint/2010/main" val="310378572"/>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2627" y="136026"/>
            <a:ext cx="11779680" cy="863693"/>
          </a:xfrm>
          <a:prstGeom prst="rect">
            <a:avLst/>
          </a:prstGeom>
        </p:spPr>
        <p:txBody>
          <a:bodyPr vert="horz" lIns="91440" tIns="45720" rIns="91440" bIns="45720" rtlCol="0" anchor="b" anchorCtr="0">
            <a:noAutofit/>
          </a:bodyPr>
          <a:lstStyle/>
          <a:p>
            <a:r>
              <a:rPr lang="nl-NL" noProof="0" smtClean="0"/>
              <a:t>Klik om de stijl te bewerken</a:t>
            </a:r>
            <a:endParaRPr lang="en-GB" noProof="0" dirty="0"/>
          </a:p>
        </p:txBody>
      </p:sp>
      <p:sp>
        <p:nvSpPr>
          <p:cNvPr id="3" name="Text Placeholder 2"/>
          <p:cNvSpPr>
            <a:spLocks noGrp="1"/>
          </p:cNvSpPr>
          <p:nvPr>
            <p:ph type="body" idx="1"/>
          </p:nvPr>
        </p:nvSpPr>
        <p:spPr>
          <a:xfrm>
            <a:off x="626907" y="1194364"/>
            <a:ext cx="11775400" cy="66960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en-GB" noProof="0" dirty="0"/>
          </a:p>
        </p:txBody>
      </p:sp>
      <p:sp>
        <p:nvSpPr>
          <p:cNvPr id="4" name="Date Placeholder 3"/>
          <p:cNvSpPr>
            <a:spLocks noGrp="1"/>
          </p:cNvSpPr>
          <p:nvPr>
            <p:ph type="dt" sz="half" idx="2"/>
          </p:nvPr>
        </p:nvSpPr>
        <p:spPr>
          <a:xfrm>
            <a:off x="3054482" y="8948704"/>
            <a:ext cx="172355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434BA3CA-1064-434F-B179-AB3B0298C0D6}" type="datetime1">
              <a:rPr lang="en-GB" noProof="0" smtClean="0"/>
              <a:t>25/07/2018</a:t>
            </a:fld>
            <a:endParaRPr lang="en-GB" noProof="0" dirty="0"/>
          </a:p>
        </p:txBody>
      </p:sp>
      <p:sp>
        <p:nvSpPr>
          <p:cNvPr id="5" name="Footer Placeholder 4"/>
          <p:cNvSpPr>
            <a:spLocks noGrp="1"/>
          </p:cNvSpPr>
          <p:nvPr>
            <p:ph type="ftr" sz="quarter" idx="3"/>
          </p:nvPr>
        </p:nvSpPr>
        <p:spPr>
          <a:xfrm>
            <a:off x="5107989" y="8994423"/>
            <a:ext cx="6265555" cy="437932"/>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GB" noProof="0" dirty="0"/>
          </a:p>
        </p:txBody>
      </p:sp>
      <p:sp>
        <p:nvSpPr>
          <p:cNvPr id="6" name="Slide Number Placeholder 5"/>
          <p:cNvSpPr>
            <a:spLocks noGrp="1"/>
          </p:cNvSpPr>
          <p:nvPr>
            <p:ph type="sldNum" sz="quarter" idx="4"/>
          </p:nvPr>
        </p:nvSpPr>
        <p:spPr>
          <a:xfrm>
            <a:off x="11693604" y="8948704"/>
            <a:ext cx="691452" cy="519289"/>
          </a:xfrm>
          <a:prstGeom prst="rect">
            <a:avLst/>
          </a:prstGeom>
        </p:spPr>
        <p:txBody>
          <a:bodyPr vert="horz" lIns="91440" tIns="45720" rIns="91440" bIns="45720" rtlCol="0" anchor="ctr"/>
          <a:lstStyle>
            <a:lvl1pPr algn="r">
              <a:defRPr sz="1280">
                <a:solidFill>
                  <a:srgbClr val="1E64C8"/>
                </a:solidFill>
              </a:defRPr>
            </a:lvl1pPr>
          </a:lstStyle>
          <a:p>
            <a:fld id="{7AE184E0-0BD4-4705-A12B-9B71DDE63301}" type="slidenum">
              <a:rPr lang="en-GB" noProof="0" smtClean="0"/>
              <a:pPr/>
              <a:t>‹nr.›</a:t>
            </a:fld>
            <a:endParaRPr lang="en-GB" noProof="0" dirty="0"/>
          </a:p>
        </p:txBody>
      </p:sp>
      <p:sp>
        <p:nvSpPr>
          <p:cNvPr id="7" name="Title positioning box" hidden="1"/>
          <p:cNvSpPr/>
          <p:nvPr/>
        </p:nvSpPr>
        <p:spPr>
          <a:xfrm>
            <a:off x="695491" y="367200"/>
            <a:ext cx="11610709" cy="463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20"/>
          </a:p>
        </p:txBody>
      </p:sp>
      <p:sp>
        <p:nvSpPr>
          <p:cNvPr id="8" name="Text positoning box" hidden="1"/>
          <p:cNvSpPr/>
          <p:nvPr/>
        </p:nvSpPr>
        <p:spPr>
          <a:xfrm>
            <a:off x="695491" y="1584000"/>
            <a:ext cx="6172577"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20"/>
          </a:p>
        </p:txBody>
      </p:sp>
      <p:sp>
        <p:nvSpPr>
          <p:cNvPr id="9" name="Logo positioning box" hidden="1"/>
          <p:cNvSpPr/>
          <p:nvPr/>
        </p:nvSpPr>
        <p:spPr>
          <a:xfrm flipV="1">
            <a:off x="696643" y="7878843"/>
            <a:ext cx="11609557" cy="1416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20"/>
          </a:p>
        </p:txBody>
      </p:sp>
      <p:sp>
        <p:nvSpPr>
          <p:cNvPr id="12" name="Text positoning box" hidden="1"/>
          <p:cNvSpPr/>
          <p:nvPr/>
        </p:nvSpPr>
        <p:spPr>
          <a:xfrm>
            <a:off x="6879499" y="1584000"/>
            <a:ext cx="685842"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20"/>
          </a:p>
        </p:txBody>
      </p:sp>
      <p:sp>
        <p:nvSpPr>
          <p:cNvPr id="13" name="Text positoning box" hidden="1"/>
          <p:cNvSpPr/>
          <p:nvPr/>
        </p:nvSpPr>
        <p:spPr>
          <a:xfrm>
            <a:off x="7574989" y="1356360"/>
            <a:ext cx="4731210" cy="6527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20"/>
          </a:p>
        </p:txBody>
      </p:sp>
      <p:pic>
        <p:nvPicPr>
          <p:cNvPr id="10" name="Logo 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2921" y="7909180"/>
            <a:ext cx="1730806" cy="1846822"/>
          </a:xfrm>
          <a:prstGeom prst="rect">
            <a:avLst/>
          </a:prstGeom>
        </p:spPr>
      </p:pic>
    </p:spTree>
    <p:extLst>
      <p:ext uri="{BB962C8B-B14F-4D97-AF65-F5344CB8AC3E}">
        <p14:creationId xmlns:p14="http://schemas.microsoft.com/office/powerpoint/2010/main" val="3770589907"/>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73" r:id="rId3"/>
    <p:sldLayoutId id="2147483662" r:id="rId4"/>
    <p:sldLayoutId id="2147483674" r:id="rId5"/>
    <p:sldLayoutId id="2147483666" r:id="rId6"/>
    <p:sldLayoutId id="2147483675" r:id="rId7"/>
    <p:sldLayoutId id="2147483676" r:id="rId8"/>
  </p:sldLayoutIdLst>
  <p:hf hdr="0" ftr="0" dt="0"/>
  <p:txStyles>
    <p:titleStyle>
      <a:lvl1pPr algn="l" defTabSz="975276" rtl="0" eaLnBrk="1" latinLnBrk="0" hangingPunct="1">
        <a:lnSpc>
          <a:spcPct val="90000"/>
        </a:lnSpc>
        <a:spcBef>
          <a:spcPct val="0"/>
        </a:spcBef>
        <a:buNone/>
        <a:defRPr sz="4050" u="sng" kern="1200" cap="all" baseline="0">
          <a:solidFill>
            <a:srgbClr val="1E64C8"/>
          </a:solidFill>
          <a:uFill>
            <a:solidFill>
              <a:srgbClr val="1E64C8"/>
            </a:solidFill>
          </a:uFill>
          <a:latin typeface="+mj-lt"/>
          <a:ea typeface="+mj-ea"/>
          <a:cs typeface="+mj-cs"/>
        </a:defRPr>
      </a:lvl1pPr>
    </p:titleStyle>
    <p:bodyStyle>
      <a:lvl1pPr marL="0" indent="0" algn="l" defTabSz="975276" rtl="0" eaLnBrk="1" latinLnBrk="0" hangingPunct="1">
        <a:lnSpc>
          <a:spcPct val="120000"/>
        </a:lnSpc>
        <a:spcBef>
          <a:spcPts val="0"/>
        </a:spcBef>
        <a:buFont typeface="Arial" panose="020B0604020202020204" pitchFamily="34" charset="0"/>
        <a:buNone/>
        <a:defRPr sz="3600" kern="1200">
          <a:solidFill>
            <a:schemeClr val="tx1"/>
          </a:solidFill>
          <a:latin typeface="+mn-lt"/>
          <a:ea typeface="+mn-ea"/>
          <a:cs typeface="+mn-cs"/>
        </a:defRPr>
      </a:lvl1pPr>
      <a:lvl2pPr marL="342900" indent="-270000" algn="l" defTabSz="342900" rtl="0" eaLnBrk="1" latinLnBrk="0" hangingPunct="1">
        <a:lnSpc>
          <a:spcPct val="120000"/>
        </a:lnSpc>
        <a:spcBef>
          <a:spcPts val="0"/>
        </a:spcBef>
        <a:buFont typeface="Arial" panose="020B0604020202020204" pitchFamily="34" charset="0"/>
        <a:buChar char="̶"/>
        <a:tabLst/>
        <a:defRPr sz="3600" kern="1200">
          <a:solidFill>
            <a:schemeClr val="tx1"/>
          </a:solidFill>
          <a:latin typeface="+mn-lt"/>
          <a:ea typeface="+mn-ea"/>
          <a:cs typeface="+mn-cs"/>
        </a:defRPr>
      </a:lvl2pPr>
      <a:lvl3pPr marL="675085" indent="-344091" algn="l" defTabSz="975276" rtl="0" eaLnBrk="1" latinLnBrk="0" hangingPunct="1">
        <a:lnSpc>
          <a:spcPct val="120000"/>
        </a:lnSpc>
        <a:spcBef>
          <a:spcPts val="0"/>
        </a:spcBef>
        <a:buFont typeface="Arial" panose="020B0604020202020204" pitchFamily="34" charset="0"/>
        <a:buChar char="‒"/>
        <a:defRPr sz="3600" kern="1200">
          <a:solidFill>
            <a:schemeClr val="tx1"/>
          </a:solidFill>
          <a:latin typeface="+mn-lt"/>
          <a:ea typeface="+mn-ea"/>
          <a:cs typeface="+mn-cs"/>
        </a:defRPr>
      </a:lvl3pPr>
      <a:lvl4pPr marL="1081088" indent="-406004" algn="l" defTabSz="975276" rtl="0" eaLnBrk="1" latinLnBrk="0" hangingPunct="1">
        <a:lnSpc>
          <a:spcPct val="120000"/>
        </a:lnSpc>
        <a:spcBef>
          <a:spcPts val="0"/>
        </a:spcBef>
        <a:buFont typeface="Arial" panose="020B0604020202020204" pitchFamily="34" charset="0"/>
        <a:buChar char="‒"/>
        <a:defRPr sz="3600" kern="1200">
          <a:solidFill>
            <a:schemeClr val="tx1"/>
          </a:solidFill>
          <a:latin typeface="+mn-lt"/>
          <a:ea typeface="+mn-ea"/>
          <a:cs typeface="+mn-cs"/>
        </a:defRPr>
      </a:lvl4pPr>
      <a:lvl5pPr marL="1950244" indent="-869156" algn="l" defTabSz="975276" rtl="0" eaLnBrk="1" latinLnBrk="0" hangingPunct="1">
        <a:lnSpc>
          <a:spcPct val="120000"/>
        </a:lnSpc>
        <a:spcBef>
          <a:spcPts val="0"/>
        </a:spcBef>
        <a:buFont typeface="Arial" panose="020B0604020202020204" pitchFamily="34" charset="0"/>
        <a:buNone/>
        <a:defRPr sz="3600" kern="1200">
          <a:solidFill>
            <a:schemeClr val="tx1"/>
          </a:solidFill>
          <a:latin typeface="+mn-lt"/>
          <a:ea typeface="+mn-ea"/>
          <a:cs typeface="+mn-cs"/>
        </a:defRPr>
      </a:lvl5pPr>
      <a:lvl6pPr marL="2682010" indent="-243819" algn="l" defTabSz="975276"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648" indent="-243819" algn="l" defTabSz="975276"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286" indent="-243819" algn="l" defTabSz="975276"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4924" indent="-243819" algn="l" defTabSz="975276"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276" rtl="0" eaLnBrk="1" latinLnBrk="0" hangingPunct="1">
        <a:defRPr sz="1920" kern="1200">
          <a:solidFill>
            <a:schemeClr val="tx1"/>
          </a:solidFill>
          <a:latin typeface="+mn-lt"/>
          <a:ea typeface="+mn-ea"/>
          <a:cs typeface="+mn-cs"/>
        </a:defRPr>
      </a:lvl1pPr>
      <a:lvl2pPr marL="487638" algn="l" defTabSz="975276" rtl="0" eaLnBrk="1" latinLnBrk="0" hangingPunct="1">
        <a:defRPr sz="1920" kern="1200">
          <a:solidFill>
            <a:schemeClr val="tx1"/>
          </a:solidFill>
          <a:latin typeface="+mn-lt"/>
          <a:ea typeface="+mn-ea"/>
          <a:cs typeface="+mn-cs"/>
        </a:defRPr>
      </a:lvl2pPr>
      <a:lvl3pPr marL="975276" algn="l" defTabSz="975276" rtl="0" eaLnBrk="1" latinLnBrk="0" hangingPunct="1">
        <a:defRPr sz="1920" kern="1200">
          <a:solidFill>
            <a:schemeClr val="tx1"/>
          </a:solidFill>
          <a:latin typeface="+mn-lt"/>
          <a:ea typeface="+mn-ea"/>
          <a:cs typeface="+mn-cs"/>
        </a:defRPr>
      </a:lvl3pPr>
      <a:lvl4pPr marL="1462914" algn="l" defTabSz="975276" rtl="0" eaLnBrk="1" latinLnBrk="0" hangingPunct="1">
        <a:defRPr sz="1920" kern="1200">
          <a:solidFill>
            <a:schemeClr val="tx1"/>
          </a:solidFill>
          <a:latin typeface="+mn-lt"/>
          <a:ea typeface="+mn-ea"/>
          <a:cs typeface="+mn-cs"/>
        </a:defRPr>
      </a:lvl4pPr>
      <a:lvl5pPr marL="1950552" algn="l" defTabSz="975276" rtl="0" eaLnBrk="1" latinLnBrk="0" hangingPunct="1">
        <a:defRPr sz="1920" kern="1200">
          <a:solidFill>
            <a:schemeClr val="tx1"/>
          </a:solidFill>
          <a:latin typeface="+mn-lt"/>
          <a:ea typeface="+mn-ea"/>
          <a:cs typeface="+mn-cs"/>
        </a:defRPr>
      </a:lvl5pPr>
      <a:lvl6pPr marL="2438191" algn="l" defTabSz="975276" rtl="0" eaLnBrk="1" latinLnBrk="0" hangingPunct="1">
        <a:defRPr sz="1920" kern="1200">
          <a:solidFill>
            <a:schemeClr val="tx1"/>
          </a:solidFill>
          <a:latin typeface="+mn-lt"/>
          <a:ea typeface="+mn-ea"/>
          <a:cs typeface="+mn-cs"/>
        </a:defRPr>
      </a:lvl6pPr>
      <a:lvl7pPr marL="2925829" algn="l" defTabSz="975276" rtl="0" eaLnBrk="1" latinLnBrk="0" hangingPunct="1">
        <a:defRPr sz="1920" kern="1200">
          <a:solidFill>
            <a:schemeClr val="tx1"/>
          </a:solidFill>
          <a:latin typeface="+mn-lt"/>
          <a:ea typeface="+mn-ea"/>
          <a:cs typeface="+mn-cs"/>
        </a:defRPr>
      </a:lvl7pPr>
      <a:lvl8pPr marL="3413467" algn="l" defTabSz="975276" rtl="0" eaLnBrk="1" latinLnBrk="0" hangingPunct="1">
        <a:defRPr sz="1920" kern="1200">
          <a:solidFill>
            <a:schemeClr val="tx1"/>
          </a:solidFill>
          <a:latin typeface="+mn-lt"/>
          <a:ea typeface="+mn-ea"/>
          <a:cs typeface="+mn-cs"/>
        </a:defRPr>
      </a:lvl8pPr>
      <a:lvl9pPr marL="3901105" algn="l" defTabSz="97527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9.xml"/><Relationship Id="rId7" Type="http://schemas.openxmlformats.org/officeDocument/2006/relationships/image" Target="../media/image24.jpe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23.jpeg"/><Relationship Id="rId11" Type="http://schemas.openxmlformats.org/officeDocument/2006/relationships/image" Target="../media/image18.pn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34.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5.xml"/><Relationship Id="rId7" Type="http://schemas.openxmlformats.org/officeDocument/2006/relationships/diagramQuickStyle" Target="../diagrams/quickStyle1.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5.png"/><Relationship Id="rId4" Type="http://schemas.openxmlformats.org/officeDocument/2006/relationships/image" Target="../media/image13.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6.xml"/><Relationship Id="rId7" Type="http://schemas.openxmlformats.org/officeDocument/2006/relationships/diagramColors" Target="../diagrams/colors2.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5.png"/><Relationship Id="rId4" Type="http://schemas.openxmlformats.org/officeDocument/2006/relationships/diagramData" Target="../diagrams/data2.xm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p:cNvSpPr>
            <a:spLocks noGrp="1"/>
          </p:cNvSpPr>
          <p:nvPr>
            <p:ph type="ctrTitle"/>
          </p:nvPr>
        </p:nvSpPr>
        <p:spPr/>
        <p:txBody>
          <a:bodyPr/>
          <a:lstStyle/>
          <a:p>
            <a:r>
              <a:rPr lang="nl-NL" sz="4050" dirty="0"/>
              <a:t>HIV-1 </a:t>
            </a:r>
            <a:r>
              <a:rPr lang="nl-NL" sz="4050" dirty="0" err="1"/>
              <a:t>specific</a:t>
            </a:r>
            <a:r>
              <a:rPr lang="nl-NL" sz="4050" dirty="0"/>
              <a:t> </a:t>
            </a:r>
            <a:r>
              <a:rPr lang="nl-NL" sz="4050" dirty="0" err="1"/>
              <a:t>restriction</a:t>
            </a:r>
            <a:r>
              <a:rPr lang="nl-NL" sz="4050" dirty="0"/>
              <a:t> factors </a:t>
            </a:r>
            <a:r>
              <a:rPr lang="nl-NL" sz="4050" dirty="0" err="1"/>
              <a:t>increase</a:t>
            </a:r>
            <a:r>
              <a:rPr lang="nl-NL" sz="4050" dirty="0"/>
              <a:t> in response </a:t>
            </a:r>
            <a:r>
              <a:rPr lang="nl-NL" sz="4050" dirty="0" err="1"/>
              <a:t>to</a:t>
            </a:r>
            <a:r>
              <a:rPr lang="nl-NL" sz="4050" dirty="0"/>
              <a:t> </a:t>
            </a:r>
            <a:r>
              <a:rPr lang="nl-NL" sz="4050" dirty="0" err="1"/>
              <a:t>viral</a:t>
            </a:r>
            <a:r>
              <a:rPr lang="nl-NL" sz="4050" dirty="0"/>
              <a:t> rebound </a:t>
            </a:r>
            <a:r>
              <a:rPr lang="nl-NL" sz="4050" dirty="0" err="1"/>
              <a:t>after</a:t>
            </a:r>
            <a:r>
              <a:rPr lang="nl-NL" sz="4050" dirty="0"/>
              <a:t> </a:t>
            </a:r>
            <a:r>
              <a:rPr lang="nl-NL" sz="4050" dirty="0" err="1"/>
              <a:t>analytical</a:t>
            </a:r>
            <a:r>
              <a:rPr lang="nl-NL" sz="4050" dirty="0"/>
              <a:t> treatment </a:t>
            </a:r>
            <a:r>
              <a:rPr lang="nl-NL" sz="4050" dirty="0" err="1"/>
              <a:t>interruption</a:t>
            </a:r>
            <a:r>
              <a:rPr lang="nl-NL" sz="4050" dirty="0"/>
              <a:t> </a:t>
            </a:r>
          </a:p>
        </p:txBody>
      </p:sp>
      <p:sp>
        <p:nvSpPr>
          <p:cNvPr id="20" name="Ondertitel 19"/>
          <p:cNvSpPr>
            <a:spLocks noGrp="1"/>
          </p:cNvSpPr>
          <p:nvPr>
            <p:ph type="subTitle" idx="1"/>
          </p:nvPr>
        </p:nvSpPr>
        <p:spPr>
          <a:xfrm>
            <a:off x="962619" y="6890925"/>
            <a:ext cx="11393965" cy="437427"/>
          </a:xfrm>
        </p:spPr>
        <p:txBody>
          <a:bodyPr>
            <a:normAutofit fontScale="77500" lnSpcReduction="20000"/>
          </a:bodyPr>
          <a:lstStyle/>
          <a:p>
            <a:r>
              <a:rPr lang="nl-NL" dirty="0" smtClean="0"/>
              <a:t>De Scheerder Marie-Angélique, Van Hecke </a:t>
            </a:r>
            <a:r>
              <a:rPr lang="nl-NL" dirty="0" err="1" smtClean="0"/>
              <a:t>Clarissa</a:t>
            </a:r>
            <a:r>
              <a:rPr lang="nl-NL" dirty="0" smtClean="0"/>
              <a:t>, De </a:t>
            </a:r>
            <a:r>
              <a:rPr lang="nl-NL" dirty="0" err="1" smtClean="0"/>
              <a:t>Langhe</a:t>
            </a:r>
            <a:r>
              <a:rPr lang="nl-NL" dirty="0" smtClean="0"/>
              <a:t> Nele, Sips Magdalena, </a:t>
            </a:r>
            <a:r>
              <a:rPr lang="nl-NL" dirty="0" err="1" smtClean="0"/>
              <a:t>Vandekerckhove</a:t>
            </a:r>
            <a:r>
              <a:rPr lang="nl-NL" dirty="0" smtClean="0"/>
              <a:t> </a:t>
            </a:r>
            <a:r>
              <a:rPr lang="nl-NL" dirty="0" err="1" smtClean="0"/>
              <a:t>Linos</a:t>
            </a:r>
            <a:r>
              <a:rPr lang="nl-NL" dirty="0" smtClean="0"/>
              <a:t> </a:t>
            </a:r>
          </a:p>
        </p:txBody>
      </p:sp>
      <p:sp>
        <p:nvSpPr>
          <p:cNvPr id="2" name="Tekstvak 1"/>
          <p:cNvSpPr txBox="1"/>
          <p:nvPr/>
        </p:nvSpPr>
        <p:spPr>
          <a:xfrm>
            <a:off x="4211392" y="8126570"/>
            <a:ext cx="5083443" cy="553998"/>
          </a:xfrm>
          <a:prstGeom prst="rect">
            <a:avLst/>
          </a:prstGeom>
          <a:noFill/>
        </p:spPr>
        <p:txBody>
          <a:bodyPr wrap="none" rtlCol="0">
            <a:spAutoFit/>
          </a:bodyPr>
          <a:lstStyle/>
          <a:p>
            <a:pPr>
              <a:lnSpc>
                <a:spcPct val="120000"/>
              </a:lnSpc>
            </a:pPr>
            <a:r>
              <a:rPr lang="en-GB" sz="2500" dirty="0" smtClean="0"/>
              <a:t>AIDS 2018, 25/07/2018, WEAA02 </a:t>
            </a:r>
          </a:p>
        </p:txBody>
      </p:sp>
      <p:pic>
        <p:nvPicPr>
          <p:cNvPr id="4" name="Afbeelding 3"/>
          <p:cNvPicPr>
            <a:picLocks noChangeAspect="1"/>
          </p:cNvPicPr>
          <p:nvPr/>
        </p:nvPicPr>
        <p:blipFill>
          <a:blip r:embed="rId3"/>
          <a:stretch>
            <a:fillRect/>
          </a:stretch>
        </p:blipFill>
        <p:spPr>
          <a:xfrm>
            <a:off x="11307759" y="7982906"/>
            <a:ext cx="1633870" cy="1627773"/>
          </a:xfrm>
          <a:prstGeom prst="rect">
            <a:avLst/>
          </a:prstGeom>
        </p:spPr>
      </p:pic>
    </p:spTree>
    <p:extLst>
      <p:ext uri="{BB962C8B-B14F-4D97-AF65-F5344CB8AC3E}">
        <p14:creationId xmlns:p14="http://schemas.microsoft.com/office/powerpoint/2010/main" val="3355618083"/>
      </p:ext>
    </p:extLst>
  </p:cSld>
  <p:clrMapOvr>
    <a:masterClrMapping/>
  </p:clrMapOvr>
  <mc:AlternateContent xmlns:mc="http://schemas.openxmlformats.org/markup-compatibility/2006" xmlns:p14="http://schemas.microsoft.com/office/powerpoint/2010/main">
    <mc:Choice Requires="p14">
      <p:transition spd="slow" p14:dur="2000" advTm="44939"/>
    </mc:Choice>
    <mc:Fallback xmlns="">
      <p:transition spd="slow" advTm="4493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POBEC3G"/>
          <p:cNvPicPr>
            <a:picLocks noChangeAspect="1" noChangeArrowheads="1"/>
          </p:cNvPicPr>
          <p:nvPr/>
        </p:nvPicPr>
        <p:blipFill>
          <a:blip r:embed="rId4" cstate="print">
            <a:extLst>
              <a:ext uri="{28A0092B-C50C-407E-A947-70E740481C1C}">
                <a14:useLocalDpi xmlns:a14="http://schemas.microsoft.com/office/drawing/2010/main" val="0"/>
              </a:ext>
            </a:extLst>
          </a:blip>
          <a:srcRect t="5788" b="4823"/>
          <a:stretch>
            <a:fillRect/>
          </a:stretch>
        </p:blipFill>
        <p:spPr bwMode="auto">
          <a:xfrm>
            <a:off x="3657600" y="1933668"/>
            <a:ext cx="8727457" cy="32125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02345" y="697535"/>
            <a:ext cx="11779680" cy="647809"/>
          </a:xfrm>
        </p:spPr>
        <p:txBody>
          <a:bodyPr/>
          <a:lstStyle/>
          <a:p>
            <a:r>
              <a:rPr lang="en-GB" sz="3600" dirty="0"/>
              <a:t>RESULTS: expression OF restriction factors and cofactors</a:t>
            </a:r>
          </a:p>
        </p:txBody>
      </p:sp>
      <p:sp>
        <p:nvSpPr>
          <p:cNvPr id="4" name="Slide Number Placeholder 3"/>
          <p:cNvSpPr>
            <a:spLocks noGrp="1"/>
          </p:cNvSpPr>
          <p:nvPr>
            <p:ph type="sldNum" sz="quarter" idx="4"/>
          </p:nvPr>
        </p:nvSpPr>
        <p:spPr>
          <a:xfrm>
            <a:off x="11693604" y="7973779"/>
            <a:ext cx="691452" cy="389491"/>
          </a:xfrm>
        </p:spPr>
        <p:txBody>
          <a:bodyPr/>
          <a:lstStyle/>
          <a:p>
            <a:r>
              <a:rPr lang="en-GB" dirty="0"/>
              <a:t>5</a:t>
            </a:r>
            <a:endParaRPr lang="en-GB" noProof="0" dirty="0"/>
          </a:p>
        </p:txBody>
      </p:sp>
      <p:sp>
        <p:nvSpPr>
          <p:cNvPr id="3" name="Content Placeholder 2"/>
          <p:cNvSpPr>
            <a:spLocks noGrp="1"/>
          </p:cNvSpPr>
          <p:nvPr>
            <p:ph idx="1"/>
          </p:nvPr>
        </p:nvSpPr>
        <p:spPr>
          <a:xfrm>
            <a:off x="0" y="2835717"/>
            <a:ext cx="4033425" cy="5682099"/>
          </a:xfrm>
        </p:spPr>
        <p:txBody>
          <a:bodyPr>
            <a:normAutofit/>
          </a:bodyPr>
          <a:lstStyle/>
          <a:p>
            <a:pPr marL="428625" indent="-428625">
              <a:lnSpc>
                <a:spcPct val="150000"/>
              </a:lnSpc>
              <a:buFont typeface="Wingdings" panose="05000000000000000000" pitchFamily="2" charset="2"/>
              <a:buChar char="§"/>
            </a:pPr>
            <a:r>
              <a:rPr lang="en-GB" sz="2800" u="sng" dirty="0"/>
              <a:t>Significant:</a:t>
            </a:r>
          </a:p>
          <a:p>
            <a:pPr marL="771525" lvl="1" indent="-428625">
              <a:lnSpc>
                <a:spcPct val="150000"/>
              </a:lnSpc>
              <a:buFontTx/>
              <a:buChar char="-"/>
            </a:pPr>
            <a:r>
              <a:rPr lang="en-GB" sz="2800" dirty="0"/>
              <a:t>APOBEC3G (p=0.026)</a:t>
            </a:r>
          </a:p>
          <a:p>
            <a:pPr marL="771525" lvl="1" indent="-428625">
              <a:lnSpc>
                <a:spcPct val="150000"/>
              </a:lnSpc>
              <a:buFontTx/>
              <a:buChar char="-"/>
            </a:pPr>
            <a:r>
              <a:rPr lang="en-GB" sz="2800" dirty="0"/>
              <a:t>SLFN11(p=0.006)</a:t>
            </a:r>
          </a:p>
          <a:p>
            <a:pPr marL="771525" lvl="1" indent="-428625">
              <a:lnSpc>
                <a:spcPct val="150000"/>
              </a:lnSpc>
              <a:buFontTx/>
              <a:buChar char="-"/>
            </a:pPr>
            <a:r>
              <a:rPr lang="en-GB" sz="2800" dirty="0"/>
              <a:t>MX2 (p=0.012)</a:t>
            </a:r>
          </a:p>
        </p:txBody>
      </p:sp>
      <p:pic>
        <p:nvPicPr>
          <p:cNvPr id="9" name="Picture 8" descr="C:\Users\delan\AppData\Local\Microsoft\Windows\INetCache\Content.Word\MX2.jpg"/>
          <p:cNvPicPr/>
          <p:nvPr/>
        </p:nvPicPr>
        <p:blipFill>
          <a:blip r:embed="rId5" cstate="print">
            <a:extLst>
              <a:ext uri="{28A0092B-C50C-407E-A947-70E740481C1C}">
                <a14:useLocalDpi xmlns:a14="http://schemas.microsoft.com/office/drawing/2010/main" val="0"/>
              </a:ext>
            </a:extLst>
          </a:blip>
          <a:srcRect t="5705" b="4204"/>
          <a:stretch>
            <a:fillRect/>
          </a:stretch>
        </p:blipFill>
        <p:spPr bwMode="auto">
          <a:xfrm>
            <a:off x="3773510" y="5131398"/>
            <a:ext cx="8899587" cy="3386418"/>
          </a:xfrm>
          <a:prstGeom prst="rect">
            <a:avLst/>
          </a:prstGeom>
          <a:noFill/>
          <a:ln>
            <a:noFill/>
          </a:ln>
        </p:spPr>
      </p:pic>
      <p:pic>
        <p:nvPicPr>
          <p:cNvPr id="3074" name="Picture 2" descr="SLFN11"/>
          <p:cNvPicPr>
            <a:picLocks noChangeAspect="1" noChangeArrowheads="1"/>
          </p:cNvPicPr>
          <p:nvPr/>
        </p:nvPicPr>
        <p:blipFill>
          <a:blip r:embed="rId6" cstate="print">
            <a:extLst>
              <a:ext uri="{28A0092B-C50C-407E-A947-70E740481C1C}">
                <a14:useLocalDpi xmlns:a14="http://schemas.microsoft.com/office/drawing/2010/main" val="0"/>
              </a:ext>
            </a:extLst>
          </a:blip>
          <a:srcRect t="5124" b="4701"/>
          <a:stretch>
            <a:fillRect/>
          </a:stretch>
        </p:blipFill>
        <p:spPr bwMode="auto">
          <a:xfrm>
            <a:off x="3499149" y="1773745"/>
            <a:ext cx="9044358" cy="3401054"/>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a:picLocks noChangeAspect="1"/>
          </p:cNvPicPr>
          <p:nvPr/>
        </p:nvPicPr>
        <p:blipFill>
          <a:blip r:embed="rId7"/>
          <a:stretch>
            <a:fillRect/>
          </a:stretch>
        </p:blipFill>
        <p:spPr>
          <a:xfrm>
            <a:off x="11173623" y="7973779"/>
            <a:ext cx="1731414" cy="1725318"/>
          </a:xfrm>
          <a:prstGeom prst="rect">
            <a:avLst/>
          </a:prstGeom>
        </p:spPr>
      </p:pic>
    </p:spTree>
    <p:custDataLst>
      <p:tags r:id="rId1"/>
    </p:custDataLst>
    <p:extLst>
      <p:ext uri="{BB962C8B-B14F-4D97-AF65-F5344CB8AC3E}">
        <p14:creationId xmlns:p14="http://schemas.microsoft.com/office/powerpoint/2010/main" val="2248881607"/>
      </p:ext>
    </p:extLst>
  </p:cSld>
  <p:clrMapOvr>
    <a:masterClrMapping/>
  </p:clrMapOvr>
  <mc:AlternateContent xmlns:mc="http://schemas.openxmlformats.org/markup-compatibility/2006" xmlns:p14="http://schemas.microsoft.com/office/powerpoint/2010/main">
    <mc:Choice Requires="p14">
      <p:transition spd="slow" p14:dur="2000" advTm="46660"/>
    </mc:Choice>
    <mc:Fallback xmlns="">
      <p:transition spd="slow" advTm="466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nodeType="clickEffect">
                                  <p:stCondLst>
                                    <p:cond delay="0"/>
                                  </p:stCondLst>
                                  <p:childTnLst>
                                    <p:animEffect transition="out" filter="wipe(down)">
                                      <p:cBhvr>
                                        <p:cTn id="10" dur="500"/>
                                        <p:tgtEl>
                                          <p:spTgt spid="1026"/>
                                        </p:tgtEl>
                                      </p:cBhvr>
                                    </p:animEffect>
                                    <p:set>
                                      <p:cBhvr>
                                        <p:cTn id="11" dur="1" fill="hold">
                                          <p:stCondLst>
                                            <p:cond delay="499"/>
                                          </p:stCondLst>
                                        </p:cTn>
                                        <p:tgtEl>
                                          <p:spTgt spid="1026"/>
                                        </p:tgtEl>
                                        <p:attrNameLst>
                                          <p:attrName>style.visibility</p:attrName>
                                        </p:attrNameLst>
                                      </p:cBhvr>
                                      <p:to>
                                        <p:strVal val="hidden"/>
                                      </p:to>
                                    </p:set>
                                  </p:childTnLst>
                                </p:cTn>
                              </p:par>
                              <p:par>
                                <p:cTn id="12" presetID="22" presetClass="entr" presetSubtype="4" fill="hold" nodeType="with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wipe(down)">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133" y="530864"/>
            <a:ext cx="11779680" cy="647809"/>
          </a:xfrm>
        </p:spPr>
        <p:txBody>
          <a:bodyPr/>
          <a:lstStyle/>
          <a:p>
            <a:r>
              <a:rPr lang="en-GB" dirty="0" smtClean="0"/>
              <a:t>RESULTS: expression of ISGs </a:t>
            </a:r>
            <a:endParaRPr lang="en-GB" sz="3600" dirty="0"/>
          </a:p>
        </p:txBody>
      </p:sp>
      <p:sp>
        <p:nvSpPr>
          <p:cNvPr id="3" name="Content Placeholder 2"/>
          <p:cNvSpPr>
            <a:spLocks noGrp="1"/>
          </p:cNvSpPr>
          <p:nvPr>
            <p:ph idx="1"/>
          </p:nvPr>
        </p:nvSpPr>
        <p:spPr>
          <a:xfrm>
            <a:off x="626907" y="2114804"/>
            <a:ext cx="11775400" cy="5775560"/>
          </a:xfrm>
        </p:spPr>
        <p:txBody>
          <a:bodyPr/>
          <a:lstStyle/>
          <a:p>
            <a:pPr>
              <a:lnSpc>
                <a:spcPct val="150000"/>
              </a:lnSpc>
              <a:buFont typeface="Wingdings" panose="05000000000000000000" pitchFamily="2" charset="2"/>
              <a:buChar char="§"/>
            </a:pPr>
            <a:r>
              <a:rPr lang="en-GB" sz="2800" u="sng" dirty="0"/>
              <a:t>Significant:</a:t>
            </a:r>
          </a:p>
          <a:p>
            <a:pPr marL="64800" indent="0">
              <a:lnSpc>
                <a:spcPct val="150000"/>
              </a:lnSpc>
              <a:buNone/>
            </a:pPr>
            <a:r>
              <a:rPr lang="en-GB" sz="2800" dirty="0"/>
              <a:t>	- IFIT1 (p=0.006)</a:t>
            </a:r>
          </a:p>
          <a:p>
            <a:pPr marL="64800" indent="0">
              <a:lnSpc>
                <a:spcPct val="150000"/>
              </a:lnSpc>
              <a:buNone/>
            </a:pPr>
            <a:r>
              <a:rPr lang="en-GB" sz="2800" dirty="0"/>
              <a:t>	- MX1 (p=0.016)</a:t>
            </a:r>
          </a:p>
          <a:p>
            <a:pPr marL="64800" indent="0">
              <a:lnSpc>
                <a:spcPct val="150000"/>
              </a:lnSpc>
              <a:buNone/>
            </a:pPr>
            <a:r>
              <a:rPr lang="en-GB" dirty="0" smtClean="0"/>
              <a:t>	</a:t>
            </a:r>
          </a:p>
        </p:txBody>
      </p:sp>
      <p:sp>
        <p:nvSpPr>
          <p:cNvPr id="4" name="Slide Number Placeholder 3"/>
          <p:cNvSpPr>
            <a:spLocks noGrp="1"/>
          </p:cNvSpPr>
          <p:nvPr>
            <p:ph type="sldNum" sz="quarter" idx="12"/>
          </p:nvPr>
        </p:nvSpPr>
        <p:spPr/>
        <p:txBody>
          <a:bodyPr/>
          <a:lstStyle/>
          <a:p>
            <a:r>
              <a:rPr lang="en-GB" dirty="0"/>
              <a:t>6</a:t>
            </a:r>
            <a:endParaRPr lang="en-GB" noProof="0" dirty="0"/>
          </a:p>
        </p:txBody>
      </p:sp>
      <p:pic>
        <p:nvPicPr>
          <p:cNvPr id="2050" name="Picture 2" descr="IFIT1"/>
          <p:cNvPicPr>
            <a:picLocks noChangeAspect="1" noChangeArrowheads="1"/>
          </p:cNvPicPr>
          <p:nvPr/>
        </p:nvPicPr>
        <p:blipFill>
          <a:blip r:embed="rId3" cstate="print">
            <a:extLst>
              <a:ext uri="{28A0092B-C50C-407E-A947-70E740481C1C}">
                <a14:useLocalDpi xmlns:a14="http://schemas.microsoft.com/office/drawing/2010/main" val="0"/>
              </a:ext>
            </a:extLst>
          </a:blip>
          <a:srcRect t="4051" b="5385"/>
          <a:stretch>
            <a:fillRect/>
          </a:stretch>
        </p:blipFill>
        <p:spPr bwMode="auto">
          <a:xfrm>
            <a:off x="3831688" y="2114804"/>
            <a:ext cx="8463126" cy="3294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delan\Downloads\MX1(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1688" y="5473163"/>
            <a:ext cx="8624367" cy="3729621"/>
          </a:xfrm>
          <a:prstGeom prst="rect">
            <a:avLst/>
          </a:prstGeom>
          <a:noFill/>
          <a:ln>
            <a:noFill/>
          </a:ln>
        </p:spPr>
      </p:pic>
      <p:pic>
        <p:nvPicPr>
          <p:cNvPr id="7" name="Afbeelding 6"/>
          <p:cNvPicPr>
            <a:picLocks noChangeAspect="1"/>
          </p:cNvPicPr>
          <p:nvPr/>
        </p:nvPicPr>
        <p:blipFill>
          <a:blip r:embed="rId5"/>
          <a:stretch>
            <a:fillRect/>
          </a:stretch>
        </p:blipFill>
        <p:spPr>
          <a:xfrm>
            <a:off x="11693604" y="8506576"/>
            <a:ext cx="1211432" cy="1207167"/>
          </a:xfrm>
          <a:prstGeom prst="rect">
            <a:avLst/>
          </a:prstGeom>
        </p:spPr>
      </p:pic>
    </p:spTree>
    <p:extLst>
      <p:ext uri="{BB962C8B-B14F-4D97-AF65-F5344CB8AC3E}">
        <p14:creationId xmlns:p14="http://schemas.microsoft.com/office/powerpoint/2010/main" val="1040306194"/>
      </p:ext>
    </p:extLst>
  </p:cSld>
  <p:clrMapOvr>
    <a:masterClrMapping/>
  </p:clrMapOvr>
  <mc:AlternateContent xmlns:mc="http://schemas.openxmlformats.org/markup-compatibility/2006" xmlns:p14="http://schemas.microsoft.com/office/powerpoint/2010/main">
    <mc:Choice Requires="p14">
      <p:transition spd="slow" p14:dur="2000" advTm="20363"/>
    </mc:Choice>
    <mc:Fallback xmlns="">
      <p:transition spd="slow" advTm="20363"/>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896" y="575774"/>
            <a:ext cx="11779680" cy="647809"/>
          </a:xfrm>
        </p:spPr>
        <p:txBody>
          <a:bodyPr/>
          <a:lstStyle/>
          <a:p>
            <a:r>
              <a:rPr lang="en-GB" dirty="0" smtClean="0"/>
              <a:t/>
            </a:r>
            <a:br>
              <a:rPr lang="en-GB" dirty="0" smtClean="0"/>
            </a:br>
            <a:r>
              <a:rPr lang="en-GB" dirty="0" smtClean="0"/>
              <a:t/>
            </a:r>
            <a:br>
              <a:rPr lang="en-GB" dirty="0" smtClean="0"/>
            </a:br>
            <a:r>
              <a:rPr lang="en-GB" dirty="0" smtClean="0"/>
              <a:t>Results: correlations RF</a:t>
            </a:r>
            <a:r>
              <a:rPr lang="en-GB" cap="none" dirty="0" smtClean="0"/>
              <a:t>s</a:t>
            </a:r>
            <a:r>
              <a:rPr lang="en-GB" dirty="0" smtClean="0"/>
              <a:t> - ISG</a:t>
            </a:r>
            <a:r>
              <a:rPr lang="en-GB" cap="none" dirty="0" smtClean="0"/>
              <a:t>s</a:t>
            </a:r>
            <a:r>
              <a:rPr lang="en-GB" dirty="0" smtClean="0"/>
              <a:t> </a:t>
            </a:r>
            <a:endParaRPr lang="en-GB" dirty="0"/>
          </a:p>
        </p:txBody>
      </p:sp>
      <p:sp>
        <p:nvSpPr>
          <p:cNvPr id="4" name="Slide Number Placeholder 3"/>
          <p:cNvSpPr>
            <a:spLocks noGrp="1"/>
          </p:cNvSpPr>
          <p:nvPr>
            <p:ph type="sldNum" sz="quarter" idx="12"/>
          </p:nvPr>
        </p:nvSpPr>
        <p:spPr/>
        <p:txBody>
          <a:bodyPr/>
          <a:lstStyle/>
          <a:p>
            <a:r>
              <a:rPr lang="en-GB" noProof="0" dirty="0" smtClean="0"/>
              <a:t>7</a:t>
            </a:r>
            <a:endParaRPr lang="en-GB" noProof="0" dirty="0"/>
          </a:p>
        </p:txBody>
      </p:sp>
      <p:grpSp>
        <p:nvGrpSpPr>
          <p:cNvPr id="5" name="Group 2"/>
          <p:cNvGrpSpPr>
            <a:grpSpLocks/>
          </p:cNvGrpSpPr>
          <p:nvPr/>
        </p:nvGrpSpPr>
        <p:grpSpPr bwMode="auto">
          <a:xfrm>
            <a:off x="1327017" y="2066203"/>
            <a:ext cx="11412000" cy="3744000"/>
            <a:chOff x="1294" y="1413"/>
            <a:chExt cx="9284" cy="3192"/>
          </a:xfrm>
        </p:grpSpPr>
        <p:pic>
          <p:nvPicPr>
            <p:cNvPr id="3075" name="Picture 3" descr="T1 MX1 MX2"/>
            <p:cNvPicPr>
              <a:picLocks noChangeAspect="1" noChangeArrowheads="1"/>
            </p:cNvPicPr>
            <p:nvPr/>
          </p:nvPicPr>
          <p:blipFill>
            <a:blip r:embed="rId4" cstate="print">
              <a:extLst>
                <a:ext uri="{28A0092B-C50C-407E-A947-70E740481C1C}">
                  <a14:useLocalDpi xmlns:a14="http://schemas.microsoft.com/office/drawing/2010/main" val="0"/>
                </a:ext>
              </a:extLst>
            </a:blip>
            <a:srcRect r="1060"/>
            <a:stretch>
              <a:fillRect/>
            </a:stretch>
          </p:blipFill>
          <p:spPr bwMode="auto">
            <a:xfrm>
              <a:off x="6126" y="1413"/>
              <a:ext cx="4452" cy="319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FIT1-MX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4" y="1413"/>
              <a:ext cx="4661" cy="31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1327017" y="2086189"/>
            <a:ext cx="11412000" cy="3744000"/>
            <a:chOff x="0" y="0"/>
            <a:chExt cx="5764226" cy="2036445"/>
          </a:xfrm>
        </p:grpSpPr>
        <p:pic>
          <p:nvPicPr>
            <p:cNvPr id="9" name="Picture 8" descr="C:\Users\delan\AppData\Local\Microsoft\Windows\INetCache\Content.Word\T3 IFIT1 APOBEC3G.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9939"/>
              <a:ext cx="2968625" cy="202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Users\delan\AppData\Local\Microsoft\Windows\INetCache\Content.Word\T3 MX1 APOBEC3G.JPG"/>
            <p:cNvPicPr>
              <a:picLocks noChangeAspect="1"/>
            </p:cNvPicPr>
            <p:nvPr/>
          </p:nvPicPr>
          <p:blipFill rotWithShape="1">
            <a:blip r:embed="rId7" cstate="print">
              <a:extLst>
                <a:ext uri="{28A0092B-C50C-407E-A947-70E740481C1C}">
                  <a14:useLocalDpi xmlns:a14="http://schemas.microsoft.com/office/drawing/2010/main" val="0"/>
                </a:ext>
              </a:extLst>
            </a:blip>
            <a:srcRect r="5907"/>
            <a:stretch/>
          </p:blipFill>
          <p:spPr bwMode="auto">
            <a:xfrm>
              <a:off x="3071191" y="0"/>
              <a:ext cx="2693035" cy="2036445"/>
            </a:xfrm>
            <a:prstGeom prst="rect">
              <a:avLst/>
            </a:prstGeom>
            <a:noFill/>
            <a:ln>
              <a:noFill/>
            </a:ln>
            <a:extLst>
              <a:ext uri="{53640926-AAD7-44D8-BBD7-CCE9431645EC}">
                <a14:shadowObscured xmlns:a14="http://schemas.microsoft.com/office/drawing/2010/main"/>
              </a:ext>
            </a:extLst>
          </p:spPr>
        </p:pic>
      </p:grpSp>
      <p:grpSp>
        <p:nvGrpSpPr>
          <p:cNvPr id="11" name="Group 10"/>
          <p:cNvGrpSpPr/>
          <p:nvPr/>
        </p:nvGrpSpPr>
        <p:grpSpPr>
          <a:xfrm>
            <a:off x="1560890" y="2022491"/>
            <a:ext cx="11411353" cy="7445502"/>
            <a:chOff x="0" y="0"/>
            <a:chExt cx="6022568" cy="4284980"/>
          </a:xfrm>
        </p:grpSpPr>
        <p:grpSp>
          <p:nvGrpSpPr>
            <p:cNvPr id="12" name="Group 11"/>
            <p:cNvGrpSpPr>
              <a:grpSpLocks/>
            </p:cNvGrpSpPr>
            <p:nvPr/>
          </p:nvGrpSpPr>
          <p:grpSpPr bwMode="auto">
            <a:xfrm>
              <a:off x="0" y="0"/>
              <a:ext cx="2983865" cy="4284980"/>
              <a:chOff x="5597" y="2803"/>
              <a:chExt cx="4925" cy="7006"/>
            </a:xfrm>
          </p:grpSpPr>
          <p:pic>
            <p:nvPicPr>
              <p:cNvPr id="14" name="Picture 13" descr="T4 IFIT1 NLRX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97" y="2803"/>
                <a:ext cx="4891" cy="34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T4 MX1 PSI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97" y="6314"/>
                <a:ext cx="4925" cy="3495"/>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descr="T4 MX1 MX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02508" y="6824"/>
              <a:ext cx="3020060" cy="2094865"/>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Afbeelding 6"/>
          <p:cNvPicPr>
            <a:picLocks noChangeAspect="1"/>
          </p:cNvPicPr>
          <p:nvPr/>
        </p:nvPicPr>
        <p:blipFill>
          <a:blip r:embed="rId11"/>
          <a:stretch>
            <a:fillRect/>
          </a:stretch>
        </p:blipFill>
        <p:spPr>
          <a:xfrm>
            <a:off x="11173623" y="7929319"/>
            <a:ext cx="1731414" cy="1725318"/>
          </a:xfrm>
          <a:prstGeom prst="rect">
            <a:avLst/>
          </a:prstGeom>
        </p:spPr>
      </p:pic>
    </p:spTree>
    <p:custDataLst>
      <p:tags r:id="rId1"/>
    </p:custDataLst>
    <p:extLst>
      <p:ext uri="{BB962C8B-B14F-4D97-AF65-F5344CB8AC3E}">
        <p14:creationId xmlns:p14="http://schemas.microsoft.com/office/powerpoint/2010/main" val="1746634508"/>
      </p:ext>
    </p:extLst>
  </p:cSld>
  <p:clrMapOvr>
    <a:masterClrMapping/>
  </p:clrMapOvr>
  <mc:AlternateContent xmlns:mc="http://schemas.openxmlformats.org/markup-compatibility/2006" xmlns:p14="http://schemas.microsoft.com/office/powerpoint/2010/main">
    <mc:Choice Requires="p14">
      <p:transition spd="slow" p14:dur="2000" advTm="18938"/>
    </mc:Choice>
    <mc:Fallback xmlns="">
      <p:transition spd="slow" advTm="189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5376" y="420306"/>
            <a:ext cx="11779680" cy="1317957"/>
          </a:xfrm>
        </p:spPr>
        <p:txBody>
          <a:bodyPr/>
          <a:lstStyle/>
          <a:p>
            <a:r>
              <a:rPr lang="en-GB" dirty="0" smtClean="0"/>
              <a:t>RESULTS: Correlation with participants characteristics </a:t>
            </a:r>
            <a:endParaRPr lang="en-GB" dirty="0"/>
          </a:p>
        </p:txBody>
      </p:sp>
      <p:sp>
        <p:nvSpPr>
          <p:cNvPr id="3" name="Tijdelijke aanduiding voor inhoud 2"/>
          <p:cNvSpPr>
            <a:spLocks noGrp="1"/>
          </p:cNvSpPr>
          <p:nvPr>
            <p:ph idx="1"/>
          </p:nvPr>
        </p:nvSpPr>
        <p:spPr>
          <a:xfrm>
            <a:off x="347798" y="1707833"/>
            <a:ext cx="11796932" cy="5282553"/>
          </a:xfrm>
        </p:spPr>
        <p:txBody>
          <a:bodyPr>
            <a:normAutofit/>
          </a:bodyPr>
          <a:lstStyle/>
          <a:p>
            <a:r>
              <a:rPr lang="en-GB" sz="3200" dirty="0" smtClean="0"/>
              <a:t>No correlation with TTVR</a:t>
            </a:r>
          </a:p>
          <a:p>
            <a:endParaRPr lang="en-GB" dirty="0" smtClean="0"/>
          </a:p>
          <a:p>
            <a:r>
              <a:rPr lang="en-GB" sz="3200" dirty="0" smtClean="0"/>
              <a:t>Correlation PSIP1 </a:t>
            </a:r>
          </a:p>
          <a:p>
            <a:pPr marL="64800" indent="0">
              <a:buNone/>
            </a:pPr>
            <a:r>
              <a:rPr lang="en-GB" sz="3200" dirty="0" smtClean="0"/>
              <a:t>		and CD4 nadir </a:t>
            </a:r>
          </a:p>
          <a:p>
            <a:endParaRPr lang="en-GB" dirty="0" smtClean="0"/>
          </a:p>
          <a:p>
            <a:pPr marL="64800" indent="0">
              <a:buNone/>
            </a:pPr>
            <a:endParaRPr lang="en-GB" dirty="0" smtClean="0"/>
          </a:p>
          <a:p>
            <a:pPr marL="64800" indent="0">
              <a:buNone/>
            </a:pPr>
            <a:endParaRPr lang="en-GB" dirty="0"/>
          </a:p>
          <a:p>
            <a:pPr marL="64800" indent="0">
              <a:buNone/>
            </a:pPr>
            <a:r>
              <a:rPr lang="en-GB" dirty="0" smtClean="0"/>
              <a:t>- </a:t>
            </a:r>
            <a:r>
              <a:rPr lang="en-GB" sz="3200" dirty="0" smtClean="0"/>
              <a:t>Correlation IFIT-HIV DNA and SLFN11-VL zenith </a:t>
            </a:r>
            <a:endParaRPr lang="en-GB" sz="3200" dirty="0"/>
          </a:p>
        </p:txBody>
      </p:sp>
      <p:sp>
        <p:nvSpPr>
          <p:cNvPr id="4" name="Tijdelijke aanduiding voor dianummer 3"/>
          <p:cNvSpPr>
            <a:spLocks noGrp="1"/>
          </p:cNvSpPr>
          <p:nvPr>
            <p:ph type="sldNum" sz="quarter" idx="12"/>
          </p:nvPr>
        </p:nvSpPr>
        <p:spPr/>
        <p:txBody>
          <a:bodyPr/>
          <a:lstStyle/>
          <a:p>
            <a:fld id="{7AE184E0-0BD4-4705-A12B-9B71DDE63301}" type="slidenum">
              <a:rPr lang="en-GB" noProof="0" smtClean="0"/>
              <a:t>13</a:t>
            </a:fld>
            <a:endParaRPr lang="en-GB" noProof="0" dirty="0"/>
          </a:p>
        </p:txBody>
      </p:sp>
      <p:grpSp>
        <p:nvGrpSpPr>
          <p:cNvPr id="5" name="Group 45"/>
          <p:cNvGrpSpPr/>
          <p:nvPr/>
        </p:nvGrpSpPr>
        <p:grpSpPr>
          <a:xfrm>
            <a:off x="4600776" y="2783407"/>
            <a:ext cx="7860585" cy="3471579"/>
            <a:chOff x="0" y="0"/>
            <a:chExt cx="5842580" cy="2063750"/>
          </a:xfrm>
        </p:grpSpPr>
        <p:pic>
          <p:nvPicPr>
            <p:cNvPr id="6" name="Picture 32" descr="_STOP_ PSIP &amp; CD4 nadir [CD4 nadir]"/>
            <p:cNvPicPr>
              <a:picLocks noChangeAspect="1"/>
            </p:cNvPicPr>
            <p:nvPr/>
          </p:nvPicPr>
          <p:blipFill rotWithShape="1">
            <a:blip r:embed="rId3" cstate="print">
              <a:extLst>
                <a:ext uri="{28A0092B-C50C-407E-A947-70E740481C1C}">
                  <a14:useLocalDpi xmlns:a14="http://schemas.microsoft.com/office/drawing/2010/main" val="0"/>
                </a:ext>
              </a:extLst>
            </a:blip>
            <a:srcRect t="12793"/>
            <a:stretch/>
          </p:blipFill>
          <p:spPr bwMode="auto">
            <a:xfrm>
              <a:off x="0" y="0"/>
              <a:ext cx="3060065" cy="2063750"/>
            </a:xfrm>
            <a:prstGeom prst="rect">
              <a:avLst/>
            </a:prstGeom>
            <a:noFill/>
            <a:ln>
              <a:noFill/>
            </a:ln>
            <a:extLst>
              <a:ext uri="{53640926-AAD7-44D8-BBD7-CCE9431645EC}">
                <a14:shadowObscured xmlns:a14="http://schemas.microsoft.com/office/drawing/2010/main"/>
              </a:ext>
            </a:extLst>
          </p:spPr>
        </p:pic>
        <p:pic>
          <p:nvPicPr>
            <p:cNvPr id="7" name="Picture 44" descr="C:\Users\delan\Downloads\PSIP CD4.jpg"/>
            <p:cNvPicPr>
              <a:picLocks noChangeAspect="1"/>
            </p:cNvPicPr>
            <p:nvPr/>
          </p:nvPicPr>
          <p:blipFill rotWithShape="1">
            <a:blip r:embed="rId4" cstate="print">
              <a:extLst>
                <a:ext uri="{28A0092B-C50C-407E-A947-70E740481C1C}">
                  <a14:useLocalDpi xmlns:a14="http://schemas.microsoft.com/office/drawing/2010/main" val="0"/>
                </a:ext>
              </a:extLst>
            </a:blip>
            <a:srcRect l="2986" t="14251" r="6693" b="3619"/>
            <a:stretch/>
          </p:blipFill>
          <p:spPr bwMode="auto">
            <a:xfrm>
              <a:off x="3081600" y="43200"/>
              <a:ext cx="2760980" cy="1939290"/>
            </a:xfrm>
            <a:prstGeom prst="rect">
              <a:avLst/>
            </a:prstGeom>
            <a:noFill/>
            <a:ln>
              <a:noFill/>
            </a:ln>
            <a:extLst>
              <a:ext uri="{53640926-AAD7-44D8-BBD7-CCE9431645EC}">
                <a14:shadowObscured xmlns:a14="http://schemas.microsoft.com/office/drawing/2010/main"/>
              </a:ext>
            </a:extLst>
          </p:spPr>
        </p:pic>
      </p:grpSp>
      <p:grpSp>
        <p:nvGrpSpPr>
          <p:cNvPr id="8" name="Group 1051"/>
          <p:cNvGrpSpPr/>
          <p:nvPr/>
        </p:nvGrpSpPr>
        <p:grpSpPr>
          <a:xfrm>
            <a:off x="2202287" y="6645500"/>
            <a:ext cx="8723568" cy="3059186"/>
            <a:chOff x="0" y="0"/>
            <a:chExt cx="6024180" cy="1967036"/>
          </a:xfrm>
        </p:grpSpPr>
        <p:pic>
          <p:nvPicPr>
            <p:cNvPr id="9" name="Picture 1050" descr="_Restart_ SLFN11 &amp; VL"/>
            <p:cNvPicPr>
              <a:picLocks noChangeAspect="1"/>
            </p:cNvPicPr>
            <p:nvPr/>
          </p:nvPicPr>
          <p:blipFill>
            <a:blip r:embed="rId5" cstate="print">
              <a:extLst>
                <a:ext uri="{28A0092B-C50C-407E-A947-70E740481C1C}">
                  <a14:useLocalDpi xmlns:a14="http://schemas.microsoft.com/office/drawing/2010/main" val="0"/>
                </a:ext>
              </a:extLst>
            </a:blip>
            <a:srcRect t="12430" b="3322"/>
            <a:stretch>
              <a:fillRect/>
            </a:stretch>
          </p:blipFill>
          <p:spPr bwMode="auto">
            <a:xfrm>
              <a:off x="3051110" y="9331"/>
              <a:ext cx="2973070" cy="1957705"/>
            </a:xfrm>
            <a:prstGeom prst="rect">
              <a:avLst/>
            </a:prstGeom>
            <a:noFill/>
          </p:spPr>
        </p:pic>
        <p:pic>
          <p:nvPicPr>
            <p:cNvPr id="10" name="Picture 1025" descr="C:\Users\delan\Downloads\_BS-STOP_ IFIT1 &amp; DNA.jpg"/>
            <p:cNvPicPr>
              <a:picLocks noChangeAspect="1"/>
            </p:cNvPicPr>
            <p:nvPr/>
          </p:nvPicPr>
          <p:blipFill rotWithShape="1">
            <a:blip r:embed="rId6" cstate="print">
              <a:extLst>
                <a:ext uri="{28A0092B-C50C-407E-A947-70E740481C1C}">
                  <a14:useLocalDpi xmlns:a14="http://schemas.microsoft.com/office/drawing/2010/main" val="0"/>
                </a:ext>
              </a:extLst>
            </a:blip>
            <a:srcRect t="12406" r="5140" b="3764"/>
            <a:stretch/>
          </p:blipFill>
          <p:spPr bwMode="auto">
            <a:xfrm>
              <a:off x="0" y="0"/>
              <a:ext cx="2910840" cy="1953895"/>
            </a:xfrm>
            <a:prstGeom prst="rect">
              <a:avLst/>
            </a:prstGeom>
            <a:noFill/>
            <a:ln>
              <a:noFill/>
            </a:ln>
            <a:extLst>
              <a:ext uri="{53640926-AAD7-44D8-BBD7-CCE9431645EC}">
                <a14:shadowObscured xmlns:a14="http://schemas.microsoft.com/office/drawing/2010/main"/>
              </a:ext>
            </a:extLst>
          </p:spPr>
        </p:pic>
      </p:grpSp>
      <p:pic>
        <p:nvPicPr>
          <p:cNvPr id="12" name="Afbeelding 11"/>
          <p:cNvPicPr>
            <a:picLocks noChangeAspect="1"/>
          </p:cNvPicPr>
          <p:nvPr/>
        </p:nvPicPr>
        <p:blipFill>
          <a:blip r:embed="rId7"/>
          <a:stretch>
            <a:fillRect/>
          </a:stretch>
        </p:blipFill>
        <p:spPr>
          <a:xfrm>
            <a:off x="11173623" y="7903560"/>
            <a:ext cx="1731414" cy="1725318"/>
          </a:xfrm>
          <a:prstGeom prst="rect">
            <a:avLst/>
          </a:prstGeom>
        </p:spPr>
      </p:pic>
    </p:spTree>
    <p:extLst>
      <p:ext uri="{BB962C8B-B14F-4D97-AF65-F5344CB8AC3E}">
        <p14:creationId xmlns:p14="http://schemas.microsoft.com/office/powerpoint/2010/main" val="1688837867"/>
      </p:ext>
    </p:extLst>
  </p:cSld>
  <p:clrMapOvr>
    <a:masterClrMapping/>
  </p:clrMapOvr>
  <mc:AlternateContent xmlns:mc="http://schemas.openxmlformats.org/markup-compatibility/2006" xmlns:p14="http://schemas.microsoft.com/office/powerpoint/2010/main">
    <mc:Choice Requires="p14">
      <p:transition spd="slow" p14:dur="2000" advTm="46474"/>
    </mc:Choice>
    <mc:Fallback xmlns="">
      <p:transition spd="slow" advTm="4647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210" y="608387"/>
            <a:ext cx="11779680" cy="647809"/>
          </a:xfrm>
        </p:spPr>
        <p:txBody>
          <a:bodyPr/>
          <a:lstStyle/>
          <a:p>
            <a:r>
              <a:rPr lang="en-GB" b="1" dirty="0" smtClean="0"/>
              <a:t>CONCLUSION</a:t>
            </a:r>
            <a:endParaRPr lang="en-GB" b="1" dirty="0"/>
          </a:p>
        </p:txBody>
      </p:sp>
      <p:sp>
        <p:nvSpPr>
          <p:cNvPr id="4" name="Slide Number Placeholder 3"/>
          <p:cNvSpPr>
            <a:spLocks noGrp="1"/>
          </p:cNvSpPr>
          <p:nvPr>
            <p:ph type="sldNum" sz="quarter" idx="12"/>
          </p:nvPr>
        </p:nvSpPr>
        <p:spPr/>
        <p:txBody>
          <a:bodyPr/>
          <a:lstStyle/>
          <a:p>
            <a:r>
              <a:rPr lang="en-GB" noProof="0" dirty="0" smtClean="0"/>
              <a:t>8</a:t>
            </a:r>
            <a:endParaRPr lang="en-GB" noProof="0" dirty="0"/>
          </a:p>
        </p:txBody>
      </p:sp>
      <p:pic>
        <p:nvPicPr>
          <p:cNvPr id="8" name="Afbeelding 7"/>
          <p:cNvPicPr>
            <a:picLocks noChangeAspect="1"/>
          </p:cNvPicPr>
          <p:nvPr/>
        </p:nvPicPr>
        <p:blipFill>
          <a:blip r:embed="rId4"/>
          <a:stretch>
            <a:fillRect/>
          </a:stretch>
        </p:blipFill>
        <p:spPr>
          <a:xfrm>
            <a:off x="11175551" y="7930914"/>
            <a:ext cx="1727558" cy="1722580"/>
          </a:xfrm>
          <a:prstGeom prst="rect">
            <a:avLst/>
          </a:prstGeom>
        </p:spPr>
      </p:pic>
      <p:sp>
        <p:nvSpPr>
          <p:cNvPr id="9" name="Tijdelijke aanduiding voor inhoud 8"/>
          <p:cNvSpPr>
            <a:spLocks noGrp="1"/>
          </p:cNvSpPr>
          <p:nvPr>
            <p:ph idx="1"/>
          </p:nvPr>
        </p:nvSpPr>
        <p:spPr>
          <a:xfrm>
            <a:off x="382210" y="978794"/>
            <a:ext cx="11775400" cy="7969910"/>
          </a:xfrm>
        </p:spPr>
        <p:txBody>
          <a:bodyPr>
            <a:normAutofit fontScale="85000" lnSpcReduction="20000"/>
          </a:bodyPr>
          <a:lstStyle/>
          <a:p>
            <a:pPr marL="64800" indent="0">
              <a:lnSpc>
                <a:spcPct val="160000"/>
              </a:lnSpc>
              <a:buNone/>
            </a:pPr>
            <a:endParaRPr lang="en-GB" dirty="0"/>
          </a:p>
          <a:p>
            <a:pPr marL="457200" indent="-457200">
              <a:lnSpc>
                <a:spcPct val="170000"/>
              </a:lnSpc>
              <a:buFont typeface="Wingdings" panose="05000000000000000000" pitchFamily="2" charset="2"/>
              <a:buChar char="§"/>
            </a:pPr>
            <a:r>
              <a:rPr lang="en-GB" sz="2800" b="1" dirty="0"/>
              <a:t>A difference in restriction factor expression between time points is confirmed.</a:t>
            </a:r>
          </a:p>
          <a:p>
            <a:pPr marL="1727987" lvl="1">
              <a:lnSpc>
                <a:spcPct val="170000"/>
              </a:lnSpc>
            </a:pPr>
            <a:r>
              <a:rPr lang="en-GB" sz="2500" dirty="0" smtClean="0"/>
              <a:t>HOWEVER</a:t>
            </a:r>
            <a:r>
              <a:rPr lang="en-GB" sz="2500" dirty="0"/>
              <a:t>, these findings are only significant for 3 of the chosen restriction factors. </a:t>
            </a:r>
          </a:p>
          <a:p>
            <a:pPr marL="1727987" lvl="1">
              <a:lnSpc>
                <a:spcPct val="170000"/>
              </a:lnSpc>
            </a:pPr>
            <a:r>
              <a:rPr lang="en-GB" sz="2500" dirty="0" smtClean="0"/>
              <a:t>Overall </a:t>
            </a:r>
            <a:r>
              <a:rPr lang="en-GB" sz="2500" dirty="0"/>
              <a:t>restriction factor expression seems to increase before the interferon-stimulated genes.</a:t>
            </a:r>
          </a:p>
          <a:p>
            <a:pPr marL="457200" indent="-457200">
              <a:lnSpc>
                <a:spcPct val="170000"/>
              </a:lnSpc>
              <a:buFont typeface="Wingdings" panose="05000000000000000000" pitchFamily="2" charset="2"/>
              <a:buChar char="§"/>
            </a:pPr>
            <a:r>
              <a:rPr lang="en-GB" sz="2800" b="1" dirty="0"/>
              <a:t>Correlation with patient characteristics</a:t>
            </a:r>
          </a:p>
          <a:p>
            <a:pPr marL="1727987" lvl="1">
              <a:lnSpc>
                <a:spcPct val="170000"/>
              </a:lnSpc>
            </a:pPr>
            <a:r>
              <a:rPr lang="en-GB" sz="2500" dirty="0" smtClean="0"/>
              <a:t>Some RF are positively correlated with factors associated with severity of disease (</a:t>
            </a:r>
            <a:r>
              <a:rPr lang="en-GB" sz="2500" dirty="0"/>
              <a:t>h</a:t>
            </a:r>
            <a:r>
              <a:rPr lang="en-GB" sz="2500" dirty="0" smtClean="0"/>
              <a:t>igh </a:t>
            </a:r>
            <a:r>
              <a:rPr lang="en-GB" sz="2500" dirty="0"/>
              <a:t>HIV DNA load </a:t>
            </a:r>
            <a:r>
              <a:rPr lang="en-GB" sz="2500" dirty="0" smtClean="0"/>
              <a:t>- high </a:t>
            </a:r>
            <a:r>
              <a:rPr lang="en-GB" sz="2500" dirty="0"/>
              <a:t>viral load </a:t>
            </a:r>
            <a:r>
              <a:rPr lang="en-GB" sz="2500" dirty="0" smtClean="0"/>
              <a:t>zenith)           </a:t>
            </a:r>
          </a:p>
          <a:p>
            <a:pPr marL="1390487" lvl="1" indent="0">
              <a:lnSpc>
                <a:spcPct val="170000"/>
              </a:lnSpc>
              <a:buNone/>
            </a:pPr>
            <a:r>
              <a:rPr lang="en-GB" sz="2500" dirty="0"/>
              <a:t>	</a:t>
            </a:r>
            <a:r>
              <a:rPr lang="en-GB" sz="2500" dirty="0" smtClean="0"/>
              <a:t> -&gt; </a:t>
            </a:r>
            <a:r>
              <a:rPr lang="en-GB" sz="2500" i="1" dirty="0" smtClean="0"/>
              <a:t>increased immune response</a:t>
            </a:r>
            <a:endParaRPr lang="en-GB" sz="2500" i="1" dirty="0"/>
          </a:p>
          <a:p>
            <a:pPr marL="1727987" lvl="1">
              <a:lnSpc>
                <a:spcPct val="170000"/>
              </a:lnSpc>
            </a:pPr>
            <a:r>
              <a:rPr lang="en-GB" sz="2500" dirty="0" smtClean="0"/>
              <a:t>A </a:t>
            </a:r>
            <a:r>
              <a:rPr lang="en-GB" sz="2500" dirty="0"/>
              <a:t>low CD4 nadir was correlated with a higher expression of the viral cofactor </a:t>
            </a:r>
            <a:r>
              <a:rPr lang="en-GB" sz="2500" dirty="0" smtClean="0"/>
              <a:t>PSIP1</a:t>
            </a:r>
            <a:r>
              <a:rPr lang="en-GB" sz="2500" dirty="0"/>
              <a:t> </a:t>
            </a:r>
            <a:r>
              <a:rPr lang="en-GB" sz="2500" dirty="0" smtClean="0"/>
              <a:t>-&gt; </a:t>
            </a:r>
            <a:r>
              <a:rPr lang="en-GB" sz="2500" i="1" dirty="0" smtClean="0"/>
              <a:t>decreased antiviral activity</a:t>
            </a:r>
            <a:endParaRPr lang="en-GB" sz="2500" i="1" dirty="0"/>
          </a:p>
          <a:p>
            <a:pPr marL="1727987" lvl="1">
              <a:lnSpc>
                <a:spcPct val="170000"/>
              </a:lnSpc>
            </a:pPr>
            <a:r>
              <a:rPr lang="en-GB" sz="2500" dirty="0" smtClean="0"/>
              <a:t>NO correlation </a:t>
            </a:r>
            <a:r>
              <a:rPr lang="en-GB" sz="2500" dirty="0"/>
              <a:t>between the expression of restriction- or cofactors and time to viral </a:t>
            </a:r>
            <a:r>
              <a:rPr lang="en-GB" sz="2500" dirty="0" smtClean="0"/>
              <a:t>rebound</a:t>
            </a:r>
            <a:endParaRPr lang="nl-BE" sz="2500" dirty="0"/>
          </a:p>
          <a:p>
            <a:pPr marL="64800" indent="0">
              <a:lnSpc>
                <a:spcPct val="170000"/>
              </a:lnSpc>
              <a:buNone/>
            </a:pPr>
            <a:endParaRPr lang="en-GB" dirty="0"/>
          </a:p>
        </p:txBody>
      </p:sp>
    </p:spTree>
    <p:custDataLst>
      <p:tags r:id="rId1"/>
    </p:custDataLst>
    <p:extLst>
      <p:ext uri="{BB962C8B-B14F-4D97-AF65-F5344CB8AC3E}">
        <p14:creationId xmlns:p14="http://schemas.microsoft.com/office/powerpoint/2010/main" val="4235343987"/>
      </p:ext>
    </p:extLst>
  </p:cSld>
  <p:clrMapOvr>
    <a:masterClrMapping/>
  </p:clrMapOvr>
  <mc:AlternateContent xmlns:mc="http://schemas.openxmlformats.org/markup-compatibility/2006" xmlns:p14="http://schemas.microsoft.com/office/powerpoint/2010/main">
    <mc:Choice Requires="p14">
      <p:transition spd="slow" p14:dur="2000" advTm="22610"/>
    </mc:Choice>
    <mc:Fallback xmlns="">
      <p:transition spd="slow" advTm="226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6906" y="921637"/>
            <a:ext cx="11779680" cy="863693"/>
          </a:xfrm>
        </p:spPr>
        <p:txBody>
          <a:bodyPr/>
          <a:lstStyle/>
          <a:p>
            <a:r>
              <a:rPr lang="en-GB" sz="4400" b="1" dirty="0"/>
              <a:t>Future perspectives</a:t>
            </a:r>
            <a:br>
              <a:rPr lang="en-GB" sz="4400" b="1" dirty="0"/>
            </a:br>
            <a:endParaRPr lang="en-GB" dirty="0"/>
          </a:p>
        </p:txBody>
      </p:sp>
      <p:sp>
        <p:nvSpPr>
          <p:cNvPr id="3" name="Tijdelijke aanduiding voor inhoud 2"/>
          <p:cNvSpPr>
            <a:spLocks noGrp="1"/>
          </p:cNvSpPr>
          <p:nvPr>
            <p:ph idx="1"/>
          </p:nvPr>
        </p:nvSpPr>
        <p:spPr>
          <a:xfrm>
            <a:off x="-502276" y="1608509"/>
            <a:ext cx="13507076" cy="7123367"/>
          </a:xfrm>
        </p:spPr>
        <p:txBody>
          <a:bodyPr/>
          <a:lstStyle/>
          <a:p>
            <a:pPr marL="2070887" lvl="1" indent="-342900">
              <a:lnSpc>
                <a:spcPct val="150000"/>
              </a:lnSpc>
              <a:buFontTx/>
              <a:buChar char="-"/>
            </a:pPr>
            <a:r>
              <a:rPr lang="en-GB" sz="2500" dirty="0" smtClean="0"/>
              <a:t>Analyse the </a:t>
            </a:r>
            <a:r>
              <a:rPr lang="en-GB" sz="2500" dirty="0"/>
              <a:t>expression of restriction factors in relevant cell subsets and peripheral tissues</a:t>
            </a:r>
            <a:r>
              <a:rPr lang="en-GB" sz="2500" dirty="0" smtClean="0"/>
              <a:t>.</a:t>
            </a:r>
            <a:endParaRPr lang="en-GB" sz="2500" dirty="0"/>
          </a:p>
          <a:p>
            <a:pPr marL="2070887" lvl="1" indent="-342900">
              <a:lnSpc>
                <a:spcPct val="150000"/>
              </a:lnSpc>
              <a:buFontTx/>
              <a:buChar char="-"/>
            </a:pPr>
            <a:r>
              <a:rPr lang="en-GB" sz="2500" dirty="0" smtClean="0"/>
              <a:t>Increase </a:t>
            </a:r>
            <a:r>
              <a:rPr lang="en-GB" sz="2500" dirty="0"/>
              <a:t>sample size? </a:t>
            </a:r>
            <a:r>
              <a:rPr lang="en-GB" sz="2500" dirty="0" smtClean="0"/>
              <a:t>Include </a:t>
            </a:r>
            <a:r>
              <a:rPr lang="en-GB" sz="2500" dirty="0"/>
              <a:t>more/other restriction factors? </a:t>
            </a:r>
          </a:p>
          <a:p>
            <a:pPr marL="1727987" lvl="1" indent="0">
              <a:lnSpc>
                <a:spcPct val="150000"/>
              </a:lnSpc>
              <a:buNone/>
            </a:pPr>
            <a:r>
              <a:rPr lang="en-GB" sz="2500" dirty="0" smtClean="0"/>
              <a:t>- 	Investigate </a:t>
            </a:r>
            <a:r>
              <a:rPr lang="en-GB" sz="2500" dirty="0"/>
              <a:t>the other pathways that might be involved in RF expression</a:t>
            </a:r>
          </a:p>
          <a:p>
            <a:pPr marL="1727987" lvl="1" indent="0">
              <a:lnSpc>
                <a:spcPct val="150000"/>
              </a:lnSpc>
              <a:buNone/>
            </a:pPr>
            <a:r>
              <a:rPr lang="en-GB" sz="2500" dirty="0" smtClean="0"/>
              <a:t>-   Longitudinal </a:t>
            </a:r>
            <a:r>
              <a:rPr lang="en-GB" sz="2500" dirty="0"/>
              <a:t>analysis of the expression of both restriction factors and </a:t>
            </a:r>
            <a:r>
              <a:rPr lang="en-GB" sz="2500" dirty="0" smtClean="0"/>
              <a:t>other biomarkers related to HIV persistence: immune </a:t>
            </a:r>
            <a:r>
              <a:rPr lang="en-GB" sz="2500" dirty="0"/>
              <a:t>exhaustion/activation markers (PD1, LAG-3, </a:t>
            </a:r>
            <a:r>
              <a:rPr lang="en-GB" sz="2500" dirty="0" smtClean="0"/>
              <a:t>…), HLA types… </a:t>
            </a:r>
            <a:endParaRPr lang="en-GB" dirty="0"/>
          </a:p>
        </p:txBody>
      </p:sp>
      <p:sp>
        <p:nvSpPr>
          <p:cNvPr id="4" name="Tijdelijke aanduiding voor dianummer 3"/>
          <p:cNvSpPr>
            <a:spLocks noGrp="1"/>
          </p:cNvSpPr>
          <p:nvPr>
            <p:ph type="sldNum" sz="quarter" idx="12"/>
          </p:nvPr>
        </p:nvSpPr>
        <p:spPr/>
        <p:txBody>
          <a:bodyPr/>
          <a:lstStyle/>
          <a:p>
            <a:fld id="{7AE184E0-0BD4-4705-A12B-9B71DDE63301}" type="slidenum">
              <a:rPr lang="en-GB" noProof="0" smtClean="0"/>
              <a:t>15</a:t>
            </a:fld>
            <a:endParaRPr lang="en-GB" noProof="0" dirty="0"/>
          </a:p>
        </p:txBody>
      </p:sp>
    </p:spTree>
    <p:extLst>
      <p:ext uri="{BB962C8B-B14F-4D97-AF65-F5344CB8AC3E}">
        <p14:creationId xmlns:p14="http://schemas.microsoft.com/office/powerpoint/2010/main" val="11217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fbeeldingsresultaat voor uz gent f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13004800" cy="6262886"/>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1830875" y="7586341"/>
            <a:ext cx="7695285" cy="2382191"/>
          </a:xfrm>
          <a:prstGeom prst="rect">
            <a:avLst/>
          </a:prstGeom>
          <a:noFill/>
        </p:spPr>
        <p:txBody>
          <a:bodyPr wrap="square" rtlCol="0">
            <a:spAutoFit/>
          </a:bodyPr>
          <a:lstStyle/>
          <a:p>
            <a:pPr>
              <a:lnSpc>
                <a:spcPct val="120000"/>
              </a:lnSpc>
            </a:pPr>
            <a:r>
              <a:rPr lang="en-GB" sz="2000" b="1" dirty="0" smtClean="0"/>
              <a:t>Acknowledgements</a:t>
            </a:r>
            <a:endParaRPr lang="en-GB" sz="2000" b="1" dirty="0"/>
          </a:p>
          <a:p>
            <a:pPr>
              <a:lnSpc>
                <a:spcPct val="120000"/>
              </a:lnSpc>
            </a:pPr>
            <a:r>
              <a:rPr lang="en-GB" sz="2000" dirty="0" smtClean="0"/>
              <a:t>HIV-STAR </a:t>
            </a:r>
            <a:r>
              <a:rPr lang="en-GB" sz="2000" dirty="0"/>
              <a:t>cohort </a:t>
            </a:r>
          </a:p>
          <a:p>
            <a:pPr>
              <a:lnSpc>
                <a:spcPct val="120000"/>
              </a:lnSpc>
            </a:pPr>
            <a:r>
              <a:rPr lang="en-GB" sz="2000" dirty="0" smtClean="0"/>
              <a:t>University </a:t>
            </a:r>
            <a:r>
              <a:rPr lang="en-GB" sz="2000" dirty="0"/>
              <a:t>of </a:t>
            </a:r>
            <a:r>
              <a:rPr lang="en-GB" sz="2000" dirty="0" smtClean="0"/>
              <a:t>Ghent-HCRC </a:t>
            </a:r>
            <a:endParaRPr lang="en-GB" sz="2000" dirty="0"/>
          </a:p>
          <a:p>
            <a:pPr>
              <a:lnSpc>
                <a:spcPct val="120000"/>
              </a:lnSpc>
            </a:pPr>
            <a:r>
              <a:rPr lang="en-GB" sz="2000" dirty="0" smtClean="0"/>
              <a:t>Ghent University </a:t>
            </a:r>
            <a:r>
              <a:rPr lang="en-GB" sz="2000" dirty="0"/>
              <a:t>Hospital </a:t>
            </a:r>
          </a:p>
          <a:p>
            <a:pPr>
              <a:lnSpc>
                <a:spcPct val="120000"/>
              </a:lnSpc>
            </a:pPr>
            <a:r>
              <a:rPr lang="en-GB" sz="2000" dirty="0" smtClean="0"/>
              <a:t>Funding: Investigator </a:t>
            </a:r>
            <a:r>
              <a:rPr lang="en-GB" sz="2000" dirty="0"/>
              <a:t>grant MSD </a:t>
            </a:r>
          </a:p>
          <a:p>
            <a:pPr>
              <a:lnSpc>
                <a:spcPct val="120000"/>
              </a:lnSpc>
            </a:pPr>
            <a:endParaRPr lang="en-GB" sz="2400" b="1" dirty="0"/>
          </a:p>
        </p:txBody>
      </p:sp>
      <p:pic>
        <p:nvPicPr>
          <p:cNvPr id="4" name="Tijdelijke aanduiding voor inhoud 3"/>
          <p:cNvPicPr>
            <a:picLocks noChangeAspect="1"/>
          </p:cNvPicPr>
          <p:nvPr/>
        </p:nvPicPr>
        <p:blipFill>
          <a:blip r:embed="rId3" cstate="print">
            <a:extLst>
              <a:ext uri="{28A0092B-C50C-407E-A947-70E740481C1C}">
                <a14:useLocalDpi xmlns:a14="http://schemas.microsoft.com/office/drawing/2010/main" val="0"/>
              </a:ext>
            </a:extLst>
          </a:blip>
          <a:srcRect l="6" r="6"/>
          <a:stretch>
            <a:fillRect/>
          </a:stretch>
        </p:blipFill>
        <p:spPr>
          <a:xfrm>
            <a:off x="7999792" y="3727847"/>
            <a:ext cx="5005008" cy="3754239"/>
          </a:xfrm>
          <a:prstGeom prst="rect">
            <a:avLst/>
          </a:prstGeom>
        </p:spPr>
      </p:pic>
      <p:sp>
        <p:nvSpPr>
          <p:cNvPr id="5" name="Title 1"/>
          <p:cNvSpPr txBox="1">
            <a:spLocks/>
          </p:cNvSpPr>
          <p:nvPr/>
        </p:nvSpPr>
        <p:spPr>
          <a:xfrm>
            <a:off x="1586176" y="812179"/>
            <a:ext cx="10326781" cy="1107563"/>
          </a:xfrm>
          <a:prstGeom prst="rect">
            <a:avLst/>
          </a:prstGeom>
        </p:spPr>
        <p:txBody>
          <a:bodyPr vert="horz" lIns="91440" tIns="45720" rIns="91440" bIns="45720" rtlCol="0" anchor="b" anchorCtr="0">
            <a:noAutofit/>
          </a:bodyPr>
          <a:lstStyle>
            <a:lvl1pPr algn="l" defTabSz="975276" rtl="0" eaLnBrk="1" latinLnBrk="0" hangingPunct="1">
              <a:lnSpc>
                <a:spcPct val="90000"/>
              </a:lnSpc>
              <a:spcBef>
                <a:spcPct val="0"/>
              </a:spcBef>
              <a:buNone/>
              <a:defRPr sz="4050" u="sng" kern="1200" cap="all" baseline="0">
                <a:solidFill>
                  <a:srgbClr val="1E64C8"/>
                </a:solidFill>
                <a:uFill>
                  <a:solidFill>
                    <a:srgbClr val="1E64C8"/>
                  </a:solidFill>
                </a:uFill>
                <a:latin typeface="+mj-lt"/>
                <a:ea typeface="+mj-ea"/>
                <a:cs typeface="+mj-cs"/>
              </a:defRPr>
            </a:lvl1pPr>
          </a:lstStyle>
          <a:p>
            <a:r>
              <a:rPr lang="en-GB" sz="3000" dirty="0" smtClean="0"/>
              <a:t/>
            </a:r>
            <a:br>
              <a:rPr lang="en-GB" sz="3000" dirty="0" smtClean="0"/>
            </a:br>
            <a:r>
              <a:rPr lang="en-GB" sz="3000" dirty="0" smtClean="0"/>
              <a:t/>
            </a:r>
            <a:br>
              <a:rPr lang="en-GB" sz="3000" dirty="0" smtClean="0"/>
            </a:br>
            <a:r>
              <a:rPr lang="en-GB" sz="3000" dirty="0" smtClean="0"/>
              <a:t/>
            </a:r>
            <a:br>
              <a:rPr lang="en-GB" sz="3000" dirty="0" smtClean="0"/>
            </a:br>
            <a:r>
              <a:rPr lang="en-GB" sz="3000" dirty="0" smtClean="0"/>
              <a:t/>
            </a:r>
            <a:br>
              <a:rPr lang="en-GB" sz="3000" dirty="0" smtClean="0"/>
            </a:br>
            <a:r>
              <a:rPr lang="en-GB" sz="4000" b="1" dirty="0" smtClean="0">
                <a:solidFill>
                  <a:schemeClr val="bg1"/>
                </a:solidFill>
              </a:rPr>
              <a:t/>
            </a:r>
            <a:br>
              <a:rPr lang="en-GB" sz="4000" b="1" dirty="0" smtClean="0">
                <a:solidFill>
                  <a:schemeClr val="bg1"/>
                </a:solidFill>
              </a:rPr>
            </a:br>
            <a:r>
              <a:rPr lang="en-GB" sz="4400" b="1" dirty="0" smtClean="0">
                <a:solidFill>
                  <a:schemeClr val="bg1"/>
                </a:solidFill>
              </a:rPr>
              <a:t>THANK YOU FOR YOUR ATTENTION!</a:t>
            </a:r>
            <a:endParaRPr lang="en-GB" sz="4400" b="1" dirty="0">
              <a:solidFill>
                <a:schemeClr val="bg1"/>
              </a:solidFill>
            </a:endParaRPr>
          </a:p>
        </p:txBody>
      </p:sp>
      <p:pic>
        <p:nvPicPr>
          <p:cNvPr id="6" name="Afbeelding 5"/>
          <p:cNvPicPr>
            <a:picLocks noChangeAspect="1"/>
          </p:cNvPicPr>
          <p:nvPr/>
        </p:nvPicPr>
        <p:blipFill>
          <a:blip r:embed="rId4"/>
          <a:stretch>
            <a:fillRect/>
          </a:stretch>
        </p:blipFill>
        <p:spPr>
          <a:xfrm>
            <a:off x="11222361" y="8021339"/>
            <a:ext cx="1633938" cy="1629230"/>
          </a:xfrm>
          <a:prstGeom prst="rect">
            <a:avLst/>
          </a:prstGeom>
        </p:spPr>
      </p:pic>
    </p:spTree>
    <p:extLst>
      <p:ext uri="{BB962C8B-B14F-4D97-AF65-F5344CB8AC3E}">
        <p14:creationId xmlns:p14="http://schemas.microsoft.com/office/powerpoint/2010/main" val="581596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HIV-STAR STUDY: OVERVIEW PARTICIPANTS </a:t>
            </a:r>
            <a:endParaRPr lang="en-GB" dirty="0"/>
          </a:p>
        </p:txBody>
      </p:sp>
      <p:sp>
        <p:nvSpPr>
          <p:cNvPr id="4" name="Tijdelijke aanduiding voor dianummer 3"/>
          <p:cNvSpPr>
            <a:spLocks noGrp="1"/>
          </p:cNvSpPr>
          <p:nvPr>
            <p:ph type="sldNum" sz="quarter" idx="12"/>
          </p:nvPr>
        </p:nvSpPr>
        <p:spPr/>
        <p:txBody>
          <a:bodyPr/>
          <a:lstStyle/>
          <a:p>
            <a:fld id="{7AE184E0-0BD4-4705-A12B-9B71DDE63301}" type="slidenum">
              <a:rPr lang="en-GB" noProof="0" smtClean="0"/>
              <a:t>17</a:t>
            </a:fld>
            <a:endParaRPr lang="en-GB" noProof="0" dirty="0"/>
          </a:p>
        </p:txBody>
      </p:sp>
      <p:graphicFrame>
        <p:nvGraphicFramePr>
          <p:cNvPr id="6" name="Object 5"/>
          <p:cNvGraphicFramePr>
            <a:graphicFrameLocks noChangeAspect="1"/>
          </p:cNvGraphicFramePr>
          <p:nvPr>
            <p:extLst>
              <p:ext uri="{D42A27DB-BD31-4B8C-83A1-F6EECF244321}">
                <p14:modId xmlns:p14="http://schemas.microsoft.com/office/powerpoint/2010/main" val="1721090189"/>
              </p:ext>
            </p:extLst>
          </p:nvPr>
        </p:nvGraphicFramePr>
        <p:xfrm>
          <a:off x="2162701" y="2594132"/>
          <a:ext cx="8699532" cy="5545316"/>
        </p:xfrm>
        <a:graphic>
          <a:graphicData uri="http://schemas.openxmlformats.org/presentationml/2006/ole">
            <mc:AlternateContent xmlns:mc="http://schemas.openxmlformats.org/markup-compatibility/2006">
              <mc:Choice xmlns:v="urn:schemas-microsoft-com:vml" Requires="v">
                <p:oleObj spid="_x0000_s1058" name="Worksheet" r:id="rId4" imgW="4886579" imgH="3114779" progId="Excel.Sheet.12">
                  <p:embed/>
                </p:oleObj>
              </mc:Choice>
              <mc:Fallback>
                <p:oleObj name="Worksheet" r:id="rId4" imgW="4886579" imgH="3114779" progId="Excel.Sheet.12">
                  <p:embed/>
                  <p:pic>
                    <p:nvPicPr>
                      <p:cNvPr id="0" name=""/>
                      <p:cNvPicPr/>
                      <p:nvPr/>
                    </p:nvPicPr>
                    <p:blipFill>
                      <a:blip r:embed="rId5"/>
                      <a:stretch>
                        <a:fillRect/>
                      </a:stretch>
                    </p:blipFill>
                    <p:spPr>
                      <a:xfrm>
                        <a:off x="2162701" y="2594132"/>
                        <a:ext cx="8699532" cy="5545316"/>
                      </a:xfrm>
                      <a:prstGeom prst="rect">
                        <a:avLst/>
                      </a:prstGeom>
                    </p:spPr>
                  </p:pic>
                </p:oleObj>
              </mc:Fallback>
            </mc:AlternateContent>
          </a:graphicData>
        </a:graphic>
      </p:graphicFrame>
      <p:pic>
        <p:nvPicPr>
          <p:cNvPr id="5" name="Afbeelding 4"/>
          <p:cNvPicPr>
            <a:picLocks noChangeAspect="1"/>
          </p:cNvPicPr>
          <p:nvPr/>
        </p:nvPicPr>
        <p:blipFill>
          <a:blip r:embed="rId6"/>
          <a:stretch>
            <a:fillRect/>
          </a:stretch>
        </p:blipFill>
        <p:spPr>
          <a:xfrm>
            <a:off x="11222361" y="8021339"/>
            <a:ext cx="1633938" cy="1629230"/>
          </a:xfrm>
          <a:prstGeom prst="rect">
            <a:avLst/>
          </a:prstGeom>
        </p:spPr>
      </p:pic>
    </p:spTree>
    <p:extLst>
      <p:ext uri="{BB962C8B-B14F-4D97-AF65-F5344CB8AC3E}">
        <p14:creationId xmlns:p14="http://schemas.microsoft.com/office/powerpoint/2010/main" val="1072359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9356" y="2717906"/>
            <a:ext cx="10222087" cy="5091504"/>
          </a:xfrm>
        </p:spPr>
        <p:txBody>
          <a:bodyPr/>
          <a:lstStyle/>
          <a:p>
            <a:pPr>
              <a:lnSpc>
                <a:spcPct val="250000"/>
              </a:lnSpc>
            </a:pPr>
            <a:r>
              <a:rPr lang="en-GB" sz="2400" dirty="0"/>
              <a:t/>
            </a:r>
            <a:br>
              <a:rPr lang="en-GB" sz="2400" dirty="0"/>
            </a:br>
            <a:r>
              <a:rPr lang="en-GB" sz="2400" u="none" dirty="0"/>
              <a:t>1. INTRODUCTION: HIV-STAR STUDY AND RESTRICTION FACTORS</a:t>
            </a:r>
            <a:br>
              <a:rPr lang="en-GB" sz="2400" u="none" dirty="0"/>
            </a:br>
            <a:r>
              <a:rPr lang="en-GB" sz="2400" u="none" dirty="0"/>
              <a:t>2. Objectives-HYPOTHESIS</a:t>
            </a:r>
            <a:br>
              <a:rPr lang="en-GB" sz="2400" u="none" dirty="0"/>
            </a:br>
            <a:r>
              <a:rPr lang="en-GB" sz="2400" u="none" dirty="0"/>
              <a:t>3. METHODS </a:t>
            </a:r>
            <a:br>
              <a:rPr lang="en-GB" sz="2400" u="none" dirty="0"/>
            </a:br>
            <a:r>
              <a:rPr lang="en-GB" sz="2400" u="none" dirty="0"/>
              <a:t>4. RESULTS</a:t>
            </a:r>
            <a:br>
              <a:rPr lang="en-GB" sz="2400" u="none" dirty="0"/>
            </a:br>
            <a:r>
              <a:rPr lang="en-GB" sz="2400" u="none" dirty="0"/>
              <a:t>5. CONCLUSION</a:t>
            </a:r>
            <a:br>
              <a:rPr lang="en-GB" sz="2400" u="none" dirty="0"/>
            </a:br>
            <a:endParaRPr lang="en-GB" sz="2400" cap="none" dirty="0"/>
          </a:p>
        </p:txBody>
      </p:sp>
      <p:sp>
        <p:nvSpPr>
          <p:cNvPr id="6" name="Title 1"/>
          <p:cNvSpPr txBox="1">
            <a:spLocks/>
          </p:cNvSpPr>
          <p:nvPr/>
        </p:nvSpPr>
        <p:spPr bwMode="white">
          <a:xfrm>
            <a:off x="6004570" y="2717906"/>
            <a:ext cx="6130333" cy="4115051"/>
          </a:xfrm>
          <a:prstGeom prst="rect">
            <a:avLst/>
          </a:prstGeom>
        </p:spPr>
        <p:txBody>
          <a:bodyPr vert="horz" lIns="68584" tIns="34292" rIns="68584" bIns="34292" rtlCol="0" anchor="b" anchorCtr="0">
            <a:noAutofit/>
          </a:bodyPr>
          <a:lstStyle>
            <a:lvl1pPr algn="l" defTabSz="1300368" rtl="0" eaLnBrk="1" latinLnBrk="0" hangingPunct="1">
              <a:lnSpc>
                <a:spcPts val="11000"/>
              </a:lnSpc>
              <a:spcBef>
                <a:spcPct val="0"/>
              </a:spcBef>
              <a:buNone/>
              <a:defRPr sz="10000" u="sng" kern="1200" cap="all" baseline="0">
                <a:solidFill>
                  <a:schemeClr val="bg1"/>
                </a:solidFill>
                <a:uFill>
                  <a:solidFill>
                    <a:schemeClr val="bg1"/>
                  </a:solidFill>
                </a:uFill>
                <a:latin typeface="+mj-lt"/>
                <a:ea typeface="+mj-ea"/>
                <a:cs typeface="+mj-cs"/>
              </a:defRPr>
            </a:lvl1pPr>
          </a:lstStyle>
          <a:p>
            <a:pPr>
              <a:lnSpc>
                <a:spcPct val="200000"/>
              </a:lnSpc>
            </a:pPr>
            <a:r>
              <a:rPr lang="en-GB" sz="2400" dirty="0"/>
              <a:t/>
            </a:r>
            <a:br>
              <a:rPr lang="en-GB" sz="2400" dirty="0"/>
            </a:br>
            <a:r>
              <a:rPr lang="en-GB" sz="2400" u="none" dirty="0"/>
              <a:t/>
            </a:r>
            <a:br>
              <a:rPr lang="en-GB" sz="2400" u="none" dirty="0"/>
            </a:br>
            <a:endParaRPr lang="en-GB" sz="2400" cap="none" dirty="0"/>
          </a:p>
        </p:txBody>
      </p:sp>
      <p:sp>
        <p:nvSpPr>
          <p:cNvPr id="7" name="Title 1"/>
          <p:cNvSpPr txBox="1">
            <a:spLocks/>
          </p:cNvSpPr>
          <p:nvPr/>
        </p:nvSpPr>
        <p:spPr bwMode="white">
          <a:xfrm>
            <a:off x="1309356" y="2013906"/>
            <a:ext cx="2872555" cy="1048174"/>
          </a:xfrm>
          <a:prstGeom prst="rect">
            <a:avLst/>
          </a:prstGeom>
        </p:spPr>
        <p:txBody>
          <a:bodyPr vert="horz" lIns="68584" tIns="34292" rIns="68584" bIns="34292" rtlCol="0" anchor="b" anchorCtr="0">
            <a:noAutofit/>
          </a:bodyPr>
          <a:lstStyle>
            <a:lvl1pPr algn="l" defTabSz="1300368" rtl="0" eaLnBrk="1" latinLnBrk="0" hangingPunct="1">
              <a:lnSpc>
                <a:spcPts val="11000"/>
              </a:lnSpc>
              <a:spcBef>
                <a:spcPct val="0"/>
              </a:spcBef>
              <a:buNone/>
              <a:defRPr sz="10000" u="sng" kern="1200" cap="all" baseline="0">
                <a:solidFill>
                  <a:schemeClr val="bg1"/>
                </a:solidFill>
                <a:uFill>
                  <a:solidFill>
                    <a:schemeClr val="bg1"/>
                  </a:solidFill>
                </a:uFill>
                <a:latin typeface="+mj-lt"/>
                <a:ea typeface="+mj-ea"/>
                <a:cs typeface="+mj-cs"/>
              </a:defRPr>
            </a:lvl1pPr>
          </a:lstStyle>
          <a:p>
            <a:pPr>
              <a:lnSpc>
                <a:spcPct val="200000"/>
              </a:lnSpc>
            </a:pPr>
            <a:r>
              <a:rPr lang="en-GB" sz="2400" dirty="0"/>
              <a:t/>
            </a:r>
            <a:br>
              <a:rPr lang="en-GB" sz="2400" dirty="0"/>
            </a:br>
            <a:r>
              <a:rPr lang="en-GB" sz="3300" dirty="0"/>
              <a:t>CONTENT</a:t>
            </a:r>
            <a:r>
              <a:rPr lang="en-GB" sz="2400" u="none" dirty="0"/>
              <a:t/>
            </a:r>
            <a:br>
              <a:rPr lang="en-GB" sz="2400" u="none" dirty="0"/>
            </a:br>
            <a:endParaRPr lang="en-GB" sz="2400" cap="none" dirty="0"/>
          </a:p>
        </p:txBody>
      </p:sp>
      <p:pic>
        <p:nvPicPr>
          <p:cNvPr id="8" name="Afbeelding 7"/>
          <p:cNvPicPr>
            <a:picLocks noChangeAspect="1"/>
          </p:cNvPicPr>
          <p:nvPr/>
        </p:nvPicPr>
        <p:blipFill>
          <a:blip r:embed="rId3"/>
          <a:stretch>
            <a:fillRect/>
          </a:stretch>
        </p:blipFill>
        <p:spPr>
          <a:xfrm>
            <a:off x="11317934" y="8008460"/>
            <a:ext cx="1633938" cy="1629230"/>
          </a:xfrm>
          <a:prstGeom prst="rect">
            <a:avLst/>
          </a:prstGeom>
        </p:spPr>
      </p:pic>
    </p:spTree>
    <p:extLst>
      <p:ext uri="{BB962C8B-B14F-4D97-AF65-F5344CB8AC3E}">
        <p14:creationId xmlns:p14="http://schemas.microsoft.com/office/powerpoint/2010/main" val="2549083183"/>
      </p:ext>
    </p:extLst>
  </p:cSld>
  <p:clrMapOvr>
    <a:masterClrMapping/>
  </p:clrMapOvr>
  <mc:AlternateContent xmlns:mc="http://schemas.openxmlformats.org/markup-compatibility/2006" xmlns:p14="http://schemas.microsoft.com/office/powerpoint/2010/main">
    <mc:Choice Requires="p14">
      <p:transition spd="slow" p14:dur="2000" advTm="13625"/>
    </mc:Choice>
    <mc:Fallback xmlns="">
      <p:transition spd="slow" advTm="1362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9823" y="5860371"/>
            <a:ext cx="3451446" cy="3238191"/>
          </a:xfrm>
          <a:prstGeom prst="rect">
            <a:avLst/>
          </a:prstGeom>
        </p:spPr>
      </p:pic>
      <p:sp>
        <p:nvSpPr>
          <p:cNvPr id="2" name="Titel 1"/>
          <p:cNvSpPr>
            <a:spLocks noGrp="1"/>
          </p:cNvSpPr>
          <p:nvPr>
            <p:ph type="title"/>
          </p:nvPr>
        </p:nvSpPr>
        <p:spPr/>
        <p:txBody>
          <a:bodyPr/>
          <a:lstStyle/>
          <a:p>
            <a:r>
              <a:rPr lang="en-GB" dirty="0" smtClean="0"/>
              <a:t>HIV-STAR study </a:t>
            </a:r>
            <a:endParaRPr lang="en-GB" dirty="0"/>
          </a:p>
        </p:txBody>
      </p:sp>
      <p:sp>
        <p:nvSpPr>
          <p:cNvPr id="4" name="Tijdelijke aanduiding voor dianummer 3"/>
          <p:cNvSpPr>
            <a:spLocks noGrp="1"/>
          </p:cNvSpPr>
          <p:nvPr>
            <p:ph type="sldNum" sz="quarter" idx="12"/>
          </p:nvPr>
        </p:nvSpPr>
        <p:spPr/>
        <p:txBody>
          <a:bodyPr/>
          <a:lstStyle/>
          <a:p>
            <a:fld id="{7AE184E0-0BD4-4705-A12B-9B71DDE63301}" type="slidenum">
              <a:rPr lang="en-GB" noProof="0" smtClean="0"/>
              <a:t>3</a:t>
            </a:fld>
            <a:endParaRPr lang="en-GB" noProof="0" dirty="0"/>
          </a:p>
        </p:txBody>
      </p:sp>
      <p:pic>
        <p:nvPicPr>
          <p:cNvPr id="5" name="Content Placeholder 5"/>
          <p:cNvPicPr>
            <a:picLocks noChangeAspect="1"/>
          </p:cNvPicPr>
          <p:nvPr/>
        </p:nvPicPr>
        <p:blipFill>
          <a:blip r:embed="rId4"/>
          <a:stretch>
            <a:fillRect/>
          </a:stretch>
        </p:blipFill>
        <p:spPr>
          <a:xfrm>
            <a:off x="2635243" y="2924536"/>
            <a:ext cx="8080607" cy="2758156"/>
          </a:xfrm>
          <a:prstGeom prst="rect">
            <a:avLst/>
          </a:prstGeom>
        </p:spPr>
      </p:pic>
      <p:sp>
        <p:nvSpPr>
          <p:cNvPr id="8" name="Rechthoek 7"/>
          <p:cNvSpPr/>
          <p:nvPr/>
        </p:nvSpPr>
        <p:spPr>
          <a:xfrm>
            <a:off x="4846594" y="9208348"/>
            <a:ext cx="3331746" cy="415498"/>
          </a:xfrm>
          <a:prstGeom prst="rect">
            <a:avLst/>
          </a:prstGeom>
        </p:spPr>
        <p:txBody>
          <a:bodyPr wrap="none">
            <a:spAutoFit/>
          </a:bodyPr>
          <a:lstStyle/>
          <a:p>
            <a:r>
              <a:rPr lang="en-US" sz="2100" b="1" dirty="0"/>
              <a:t>HIV-STAR: NCT02641756</a:t>
            </a:r>
            <a:endParaRPr lang="en-GB" sz="2100" b="1" dirty="0"/>
          </a:p>
        </p:txBody>
      </p:sp>
      <p:pic>
        <p:nvPicPr>
          <p:cNvPr id="7" name="Afbeelding 6"/>
          <p:cNvPicPr>
            <a:picLocks noChangeAspect="1"/>
          </p:cNvPicPr>
          <p:nvPr/>
        </p:nvPicPr>
        <p:blipFill>
          <a:blip r:embed="rId5"/>
          <a:stretch>
            <a:fillRect/>
          </a:stretch>
        </p:blipFill>
        <p:spPr>
          <a:xfrm>
            <a:off x="11222361" y="8113485"/>
            <a:ext cx="1633938" cy="1629230"/>
          </a:xfrm>
          <a:prstGeom prst="rect">
            <a:avLst/>
          </a:prstGeom>
        </p:spPr>
      </p:pic>
      <p:sp>
        <p:nvSpPr>
          <p:cNvPr id="10" name="Tijdelijke aanduiding voor inhoud 2"/>
          <p:cNvSpPr>
            <a:spLocks noGrp="1"/>
          </p:cNvSpPr>
          <p:nvPr>
            <p:ph idx="1"/>
          </p:nvPr>
        </p:nvSpPr>
        <p:spPr>
          <a:xfrm>
            <a:off x="978300" y="1219201"/>
            <a:ext cx="11081124" cy="1612978"/>
          </a:xfrm>
        </p:spPr>
        <p:txBody>
          <a:bodyPr>
            <a:noAutofit/>
          </a:bodyPr>
          <a:lstStyle/>
          <a:p>
            <a:pPr algn="ctr">
              <a:buNone/>
            </a:pPr>
            <a:r>
              <a:rPr lang="en-GB" sz="4267" dirty="0">
                <a:solidFill>
                  <a:schemeClr val="accent6">
                    <a:lumMod val="75000"/>
                  </a:schemeClr>
                </a:solidFill>
                <a:latin typeface="Calibri Light"/>
                <a:cs typeface="Calibri Light"/>
              </a:rPr>
              <a:t>Treatment</a:t>
            </a:r>
            <a:r>
              <a:rPr lang="nl-BE" sz="4267" dirty="0">
                <a:solidFill>
                  <a:schemeClr val="accent6">
                    <a:lumMod val="75000"/>
                  </a:schemeClr>
                </a:solidFill>
                <a:latin typeface="Calibri Light"/>
                <a:cs typeface="Calibri Light"/>
              </a:rPr>
              <a:t> interruption trial to link the rebounding virus to a specific compartment </a:t>
            </a:r>
          </a:p>
        </p:txBody>
      </p:sp>
      <p:sp>
        <p:nvSpPr>
          <p:cNvPr id="11" name="Rechthoek 10"/>
          <p:cNvSpPr/>
          <p:nvPr/>
        </p:nvSpPr>
        <p:spPr>
          <a:xfrm>
            <a:off x="1740452" y="6249410"/>
            <a:ext cx="11264348" cy="1815882"/>
          </a:xfrm>
          <a:prstGeom prst="rect">
            <a:avLst/>
          </a:prstGeom>
        </p:spPr>
        <p:txBody>
          <a:bodyPr wrap="square">
            <a:spAutoFit/>
          </a:bodyPr>
          <a:lstStyle/>
          <a:p>
            <a:r>
              <a:rPr lang="en-GB" sz="2800" b="1" dirty="0">
                <a:solidFill>
                  <a:srgbClr val="FF6600"/>
                </a:solidFill>
              </a:rPr>
              <a:t>How do participants experience analytical treatment interruption trials: lessons learned from the HIV-star STUDY </a:t>
            </a:r>
            <a:endParaRPr lang="en-GB" sz="2800" b="1" dirty="0" smtClean="0">
              <a:solidFill>
                <a:srgbClr val="FF6600"/>
              </a:solidFill>
            </a:endParaRPr>
          </a:p>
          <a:p>
            <a:r>
              <a:rPr lang="en-GB" sz="2800" dirty="0" smtClean="0"/>
              <a:t>ABSTRACT NUMBER: </a:t>
            </a:r>
            <a:r>
              <a:rPr lang="nl-BE" b="1" dirty="0"/>
              <a:t>THPEB096</a:t>
            </a:r>
            <a:endParaRPr lang="en-GB" sz="2800" dirty="0" smtClean="0"/>
          </a:p>
          <a:p>
            <a:r>
              <a:rPr lang="en-GB" sz="2800" dirty="0" smtClean="0"/>
              <a:t>POSTER SESSION: Thursday 26/07/2018 12:30-14:30</a:t>
            </a:r>
            <a:endParaRPr lang="en-GB" dirty="0"/>
          </a:p>
        </p:txBody>
      </p:sp>
      <p:sp>
        <p:nvSpPr>
          <p:cNvPr id="6" name="Rechthoek 5"/>
          <p:cNvSpPr/>
          <p:nvPr/>
        </p:nvSpPr>
        <p:spPr>
          <a:xfrm>
            <a:off x="3780888" y="6899100"/>
            <a:ext cx="6763583" cy="923330"/>
          </a:xfrm>
          <a:prstGeom prst="rect">
            <a:avLst/>
          </a:prstGeom>
          <a:noFill/>
        </p:spPr>
        <p:txBody>
          <a:bodyPr wrap="none" lIns="91440" tIns="45720" rIns="91440" bIns="45720">
            <a:spAutoFit/>
          </a:bodyPr>
          <a:lstStyle/>
          <a:p>
            <a:pPr algn="ctr"/>
            <a:r>
              <a:rPr lang="nl-NL" sz="5400" b="0" cap="none" spc="0" dirty="0" err="1" smtClean="0">
                <a:ln w="0"/>
                <a:solidFill>
                  <a:schemeClr val="tx1"/>
                </a:solidFill>
                <a:effectLst>
                  <a:outerShdw blurRad="38100" dist="19050" dir="2700000" algn="tl" rotWithShape="0">
                    <a:schemeClr val="dk1">
                      <a:alpha val="40000"/>
                    </a:schemeClr>
                  </a:outerShdw>
                </a:effectLst>
              </a:rPr>
              <a:t>To</a:t>
            </a:r>
            <a:r>
              <a:rPr lang="nl-NL" sz="5400" b="0" cap="none" spc="0" dirty="0" smtClean="0">
                <a:ln w="0"/>
                <a:solidFill>
                  <a:schemeClr val="tx1"/>
                </a:solidFill>
                <a:effectLst>
                  <a:outerShdw blurRad="38100" dist="19050" dir="2700000" algn="tl" rotWithShape="0">
                    <a:schemeClr val="dk1">
                      <a:alpha val="40000"/>
                    </a:schemeClr>
                  </a:outerShdw>
                </a:effectLst>
              </a:rPr>
              <a:t> </a:t>
            </a:r>
            <a:r>
              <a:rPr lang="nl-NL" sz="5400" b="0" cap="none" spc="0" dirty="0" err="1" smtClean="0">
                <a:ln w="0"/>
                <a:solidFill>
                  <a:schemeClr val="tx1"/>
                </a:solidFill>
                <a:effectLst>
                  <a:outerShdw blurRad="38100" dist="19050" dir="2700000" algn="tl" rotWithShape="0">
                    <a:schemeClr val="dk1">
                      <a:alpha val="40000"/>
                    </a:schemeClr>
                  </a:outerShdw>
                </a:effectLst>
              </a:rPr>
              <a:t>be</a:t>
            </a:r>
            <a:r>
              <a:rPr lang="nl-NL" sz="5400" b="0" cap="none" spc="0" dirty="0" smtClean="0">
                <a:ln w="0"/>
                <a:solidFill>
                  <a:schemeClr val="tx1"/>
                </a:solidFill>
                <a:effectLst>
                  <a:outerShdw blurRad="38100" dist="19050" dir="2700000" algn="tl" rotWithShape="0">
                    <a:schemeClr val="dk1">
                      <a:alpha val="40000"/>
                    </a:schemeClr>
                  </a:outerShdw>
                </a:effectLst>
              </a:rPr>
              <a:t> </a:t>
            </a:r>
            <a:r>
              <a:rPr lang="nl-NL" sz="5400" b="0" cap="none" spc="0" dirty="0" err="1" smtClean="0">
                <a:ln w="0"/>
                <a:solidFill>
                  <a:schemeClr val="tx1"/>
                </a:solidFill>
                <a:effectLst>
                  <a:outerShdw blurRad="38100" dist="19050" dir="2700000" algn="tl" rotWithShape="0">
                    <a:schemeClr val="dk1">
                      <a:alpha val="40000"/>
                    </a:schemeClr>
                  </a:outerShdw>
                </a:effectLst>
              </a:rPr>
              <a:t>expected</a:t>
            </a:r>
            <a:r>
              <a:rPr lang="nl-NL" sz="5400" b="0" cap="none" spc="0" dirty="0" smtClean="0">
                <a:ln w="0"/>
                <a:solidFill>
                  <a:schemeClr val="tx1"/>
                </a:solidFill>
                <a:effectLst>
                  <a:outerShdw blurRad="38100" dist="19050" dir="2700000" algn="tl" rotWithShape="0">
                    <a:schemeClr val="dk1">
                      <a:alpha val="40000"/>
                    </a:schemeClr>
                  </a:outerShdw>
                </a:effectLst>
              </a:rPr>
              <a:t> </a:t>
            </a:r>
            <a:r>
              <a:rPr lang="nl-NL" sz="5400" b="0" cap="none" spc="0" dirty="0" err="1" smtClean="0">
                <a:ln w="0"/>
                <a:solidFill>
                  <a:schemeClr val="tx1"/>
                </a:solidFill>
                <a:effectLst>
                  <a:outerShdw blurRad="38100" dist="19050" dir="2700000" algn="tl" rotWithShape="0">
                    <a:schemeClr val="dk1">
                      <a:alpha val="40000"/>
                    </a:schemeClr>
                  </a:outerShdw>
                </a:effectLst>
              </a:rPr>
              <a:t>soon</a:t>
            </a:r>
            <a:r>
              <a:rPr lang="nl-NL" sz="5400" b="0" cap="none" spc="0" dirty="0" smtClean="0">
                <a:ln w="0"/>
                <a:solidFill>
                  <a:schemeClr val="tx1"/>
                </a:solidFill>
                <a:effectLst>
                  <a:outerShdw blurRad="38100" dist="19050" dir="2700000" algn="tl" rotWithShape="0">
                    <a:schemeClr val="dk1">
                      <a:alpha val="40000"/>
                    </a:schemeClr>
                  </a:outerShdw>
                </a:effectLst>
              </a:rPr>
              <a:t> </a:t>
            </a:r>
            <a:endParaRPr lang="nl-NL" sz="5400" b="0" cap="none" spc="0" dirty="0">
              <a:ln w="0"/>
              <a:solidFill>
                <a:schemeClr val="tx1"/>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99220592"/>
      </p:ext>
    </p:extLst>
  </p:cSld>
  <p:clrMapOvr>
    <a:masterClrMapping/>
  </p:clrMapOvr>
  <mc:AlternateContent xmlns:mc="http://schemas.openxmlformats.org/markup-compatibility/2006" xmlns:p14="http://schemas.microsoft.com/office/powerpoint/2010/main">
    <mc:Choice Requires="p14">
      <p:transition spd="slow" p14:dur="2000" advTm="78464"/>
    </mc:Choice>
    <mc:Fallback xmlns="">
      <p:transition spd="slow" advTm="784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200" dirty="0" smtClean="0"/>
              <a:t>Are there biomarkers that can predict the TTVR? </a:t>
            </a:r>
            <a:endParaRPr lang="en-GB" sz="3200" dirty="0"/>
          </a:p>
        </p:txBody>
      </p:sp>
      <p:sp>
        <p:nvSpPr>
          <p:cNvPr id="4" name="Tijdelijke aanduiding voor dianummer 3"/>
          <p:cNvSpPr>
            <a:spLocks noGrp="1"/>
          </p:cNvSpPr>
          <p:nvPr>
            <p:ph type="sldNum" sz="quarter" idx="4"/>
          </p:nvPr>
        </p:nvSpPr>
        <p:spPr/>
        <p:txBody>
          <a:bodyPr/>
          <a:lstStyle/>
          <a:p>
            <a:fld id="{7AE184E0-0BD4-4705-A12B-9B71DDE63301}" type="slidenum">
              <a:rPr lang="en-GB" noProof="0" smtClean="0"/>
              <a:pPr/>
              <a:t>4</a:t>
            </a:fld>
            <a:endParaRPr lang="en-GB" noProof="0" dirty="0"/>
          </a:p>
        </p:txBody>
      </p:sp>
      <p:sp>
        <p:nvSpPr>
          <p:cNvPr id="5" name="Tijdelijke aanduiding voor inhoud 4"/>
          <p:cNvSpPr>
            <a:spLocks noGrp="1"/>
          </p:cNvSpPr>
          <p:nvPr>
            <p:ph idx="1"/>
          </p:nvPr>
        </p:nvSpPr>
        <p:spPr>
          <a:xfrm>
            <a:off x="626907" y="1194364"/>
            <a:ext cx="11311808" cy="6696000"/>
          </a:xfrm>
        </p:spPr>
        <p:txBody>
          <a:bodyPr>
            <a:normAutofit fontScale="92500" lnSpcReduction="20000"/>
          </a:bodyPr>
          <a:lstStyle/>
          <a:p>
            <a:pPr marL="571500" indent="-571500">
              <a:buFont typeface="Arial" panose="020B0604020202020204" pitchFamily="34" charset="0"/>
              <a:buChar char="•"/>
            </a:pPr>
            <a:r>
              <a:rPr lang="en-GB" dirty="0" smtClean="0"/>
              <a:t>T-cell exhaustion markers PD-1, Tim-3 and Lag-3</a:t>
            </a:r>
          </a:p>
          <a:p>
            <a:pPr marL="571500" indent="-571500">
              <a:buFont typeface="Arial" panose="020B0604020202020204" pitchFamily="34" charset="0"/>
              <a:buChar char="•"/>
            </a:pPr>
            <a:endParaRPr lang="en-GB" dirty="0"/>
          </a:p>
          <a:p>
            <a:endParaRPr lang="en-GB" dirty="0" smtClean="0"/>
          </a:p>
          <a:p>
            <a:endParaRPr lang="en-GB" dirty="0" smtClean="0"/>
          </a:p>
          <a:p>
            <a:endParaRPr lang="en-GB" dirty="0" smtClean="0"/>
          </a:p>
          <a:p>
            <a:pPr marL="571500" indent="-571500">
              <a:buFont typeface="Arial" panose="020B0604020202020204" pitchFamily="34" charset="0"/>
              <a:buChar char="•"/>
            </a:pPr>
            <a:r>
              <a:rPr lang="en-GB" dirty="0" smtClean="0"/>
              <a:t>Early treatment initiation </a:t>
            </a:r>
          </a:p>
          <a:p>
            <a:endParaRPr lang="en-GB" dirty="0" smtClean="0"/>
          </a:p>
          <a:p>
            <a:endParaRPr lang="en-GB" dirty="0" smtClean="0"/>
          </a:p>
          <a:p>
            <a:endParaRPr lang="en-GB" dirty="0"/>
          </a:p>
          <a:p>
            <a:endParaRPr lang="en-GB" dirty="0" smtClean="0"/>
          </a:p>
          <a:p>
            <a:endParaRPr lang="en-GB" dirty="0" smtClean="0"/>
          </a:p>
          <a:p>
            <a:pPr marL="571500" indent="-571500">
              <a:buFont typeface="Arial" panose="020B0604020202020204" pitchFamily="34" charset="0"/>
              <a:buChar char="•"/>
            </a:pPr>
            <a:r>
              <a:rPr lang="en-GB" dirty="0" smtClean="0"/>
              <a:t>HIV-1 DNA </a:t>
            </a:r>
          </a:p>
          <a:p>
            <a:endParaRPr lang="en-GB" dirty="0" smtClean="0"/>
          </a:p>
          <a:p>
            <a:endParaRPr lang="en-GB" dirty="0"/>
          </a:p>
        </p:txBody>
      </p:sp>
      <p:pic>
        <p:nvPicPr>
          <p:cNvPr id="7" name="Picture 5"/>
          <p:cNvPicPr>
            <a:picLocks noChangeAspect="1"/>
          </p:cNvPicPr>
          <p:nvPr/>
        </p:nvPicPr>
        <p:blipFill>
          <a:blip r:embed="rId2">
            <a:extLst>
              <a:ext uri="{28A0092B-C50C-407E-A947-70E740481C1C}">
                <a14:useLocalDpi xmlns:a14="http://schemas.microsoft.com/office/drawing/2010/main" val="0"/>
              </a:ext>
            </a:extLst>
          </a:blip>
          <a:srcRect l="8234" t="10803" r="9743" b="35406"/>
          <a:stretch>
            <a:fillRect/>
          </a:stretch>
        </p:blipFill>
        <p:spPr bwMode="auto">
          <a:xfrm>
            <a:off x="2534466" y="4312323"/>
            <a:ext cx="6781844" cy="249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4466" y="7294860"/>
            <a:ext cx="8164064" cy="952633"/>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4466" y="1847449"/>
            <a:ext cx="6856158" cy="1981477"/>
          </a:xfrm>
          <a:prstGeom prst="rect">
            <a:avLst/>
          </a:prstGeom>
        </p:spPr>
      </p:pic>
      <p:sp>
        <p:nvSpPr>
          <p:cNvPr id="11" name="Rechthoek 10"/>
          <p:cNvSpPr/>
          <p:nvPr/>
        </p:nvSpPr>
        <p:spPr>
          <a:xfrm rot="20393751">
            <a:off x="1019690" y="3807567"/>
            <a:ext cx="10526241" cy="1754326"/>
          </a:xfrm>
          <a:prstGeom prst="rect">
            <a:avLst/>
          </a:prstGeom>
          <a:noFill/>
        </p:spPr>
        <p:txBody>
          <a:bodyPr wrap="square" lIns="91440" tIns="45720" rIns="91440" bIns="45720">
            <a:spAutoFit/>
          </a:bodyPr>
          <a:lstStyle/>
          <a:p>
            <a:pPr algn="ctr"/>
            <a:r>
              <a:rPr lang="nl-NL" sz="5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Can</a:t>
            </a:r>
            <a:r>
              <a:rPr lang="nl-NL"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nl-NL" sz="5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restriction</a:t>
            </a:r>
            <a:r>
              <a:rPr lang="nl-NL"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factors serve as a </a:t>
            </a:r>
            <a:r>
              <a:rPr lang="nl-NL" sz="5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biomarker</a:t>
            </a:r>
            <a:r>
              <a:rPr lang="nl-NL"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nl-N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12" name="Afbeelding 11"/>
          <p:cNvPicPr>
            <a:picLocks noChangeAspect="1"/>
          </p:cNvPicPr>
          <p:nvPr/>
        </p:nvPicPr>
        <p:blipFill>
          <a:blip r:embed="rId5"/>
          <a:stretch>
            <a:fillRect/>
          </a:stretch>
        </p:blipFill>
        <p:spPr>
          <a:xfrm>
            <a:off x="11377157" y="8124370"/>
            <a:ext cx="1633938" cy="1629230"/>
          </a:xfrm>
          <a:prstGeom prst="rect">
            <a:avLst/>
          </a:prstGeom>
        </p:spPr>
      </p:pic>
    </p:spTree>
    <p:extLst>
      <p:ext uri="{BB962C8B-B14F-4D97-AF65-F5344CB8AC3E}">
        <p14:creationId xmlns:p14="http://schemas.microsoft.com/office/powerpoint/2010/main" val="249368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0"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5">
                                            <p:txEl>
                                              <p:pRg st="5" end="5"/>
                                            </p:txEl>
                                          </p:spTgt>
                                        </p:tgtEl>
                                        <p:attrNameLst>
                                          <p:attrName>style.visibility</p:attrName>
                                        </p:attrNameLst>
                                      </p:cBhvr>
                                      <p:to>
                                        <p:strVal val="hidden"/>
                                      </p:to>
                                    </p:set>
                                  </p:childTnLst>
                                </p:cTn>
                              </p:par>
                              <p:par>
                                <p:cTn id="42" presetID="1" presetClass="exit" presetSubtype="0" fill="hold" grpId="0" nodeType="withEffect">
                                  <p:stCondLst>
                                    <p:cond delay="0"/>
                                  </p:stCondLst>
                                  <p:childTnLst>
                                    <p:set>
                                      <p:cBhvr>
                                        <p:cTn id="43" dur="1" fill="hold">
                                          <p:stCondLst>
                                            <p:cond delay="0"/>
                                          </p:stCondLst>
                                        </p:cTn>
                                        <p:tgtEl>
                                          <p:spTgt spid="5">
                                            <p:txEl>
                                              <p:pRg st="11" end="11"/>
                                            </p:txEl>
                                          </p:spTgt>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9"/>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7"/>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218" y="1435309"/>
            <a:ext cx="11779680" cy="647809"/>
          </a:xfrm>
        </p:spPr>
        <p:txBody>
          <a:bodyPr/>
          <a:lstStyle/>
          <a:p>
            <a:r>
              <a:rPr lang="en-AU" dirty="0" smtClean="0"/>
              <a:t>RESTRICTION FACTORS </a:t>
            </a:r>
            <a:endParaRPr lang="en-AU" dirty="0"/>
          </a:p>
        </p:txBody>
      </p:sp>
      <p:sp>
        <p:nvSpPr>
          <p:cNvPr id="4" name="Slide Number Placeholder 3"/>
          <p:cNvSpPr>
            <a:spLocks noGrp="1"/>
          </p:cNvSpPr>
          <p:nvPr>
            <p:ph type="sldNum" sz="quarter" idx="4"/>
          </p:nvPr>
        </p:nvSpPr>
        <p:spPr/>
        <p:txBody>
          <a:bodyPr/>
          <a:lstStyle/>
          <a:p>
            <a:r>
              <a:rPr lang="en-GB" noProof="0" dirty="0" smtClean="0"/>
              <a:t>1</a:t>
            </a:r>
          </a:p>
        </p:txBody>
      </p:sp>
      <p:pic>
        <p:nvPicPr>
          <p:cNvPr id="5" name="Picture 4"/>
          <p:cNvPicPr>
            <a:picLocks noChangeAspect="1"/>
          </p:cNvPicPr>
          <p:nvPr/>
        </p:nvPicPr>
        <p:blipFill>
          <a:blip r:embed="rId3"/>
          <a:stretch>
            <a:fillRect/>
          </a:stretch>
        </p:blipFill>
        <p:spPr>
          <a:xfrm>
            <a:off x="6496058" y="2504172"/>
            <a:ext cx="6249693" cy="4490768"/>
          </a:xfrm>
          <a:prstGeom prst="rect">
            <a:avLst/>
          </a:prstGeom>
        </p:spPr>
      </p:pic>
      <p:sp>
        <p:nvSpPr>
          <p:cNvPr id="7" name="Rectangle 6"/>
          <p:cNvSpPr/>
          <p:nvPr/>
        </p:nvSpPr>
        <p:spPr>
          <a:xfrm>
            <a:off x="7448243" y="7492306"/>
            <a:ext cx="5665273" cy="461665"/>
          </a:xfrm>
          <a:prstGeom prst="rect">
            <a:avLst/>
          </a:prstGeom>
        </p:spPr>
        <p:txBody>
          <a:bodyPr wrap="square">
            <a:spAutoFit/>
          </a:bodyPr>
          <a:lstStyle/>
          <a:p>
            <a:r>
              <a:rPr lang="en-US" sz="1200" i="1" dirty="0" err="1">
                <a:solidFill>
                  <a:srgbClr val="000000"/>
                </a:solidFill>
                <a:latin typeface="Arial" panose="020B0604020202020204" pitchFamily="34" charset="0"/>
              </a:rPr>
              <a:t>Jia</a:t>
            </a:r>
            <a:r>
              <a:rPr lang="en-US" sz="1200" i="1" dirty="0">
                <a:solidFill>
                  <a:srgbClr val="000000"/>
                </a:solidFill>
                <a:latin typeface="Arial" panose="020B0604020202020204" pitchFamily="34" charset="0"/>
              </a:rPr>
              <a:t> X, Zhao Q, </a:t>
            </a:r>
            <a:r>
              <a:rPr lang="en-US" sz="1200" i="1" dirty="0" err="1">
                <a:solidFill>
                  <a:srgbClr val="000000"/>
                </a:solidFill>
                <a:latin typeface="Arial" panose="020B0604020202020204" pitchFamily="34" charset="0"/>
              </a:rPr>
              <a:t>Xiong</a:t>
            </a:r>
            <a:r>
              <a:rPr lang="en-US" sz="1200" i="1" dirty="0">
                <a:solidFill>
                  <a:srgbClr val="000000"/>
                </a:solidFill>
                <a:latin typeface="Arial" panose="020B0604020202020204" pitchFamily="34" charset="0"/>
              </a:rPr>
              <a:t> Y. HIV suppression by host restriction factors and viral immune evasion. Current opinion in structural biology. 2015;31:106-14. </a:t>
            </a:r>
            <a:endParaRPr lang="en-GB" sz="1200" i="1" dirty="0"/>
          </a:p>
        </p:txBody>
      </p:sp>
      <p:sp>
        <p:nvSpPr>
          <p:cNvPr id="10" name="Content Placeholder 4"/>
          <p:cNvSpPr>
            <a:spLocks noGrp="1"/>
          </p:cNvSpPr>
          <p:nvPr>
            <p:ph idx="1"/>
          </p:nvPr>
        </p:nvSpPr>
        <p:spPr>
          <a:xfrm>
            <a:off x="622627" y="2247268"/>
            <a:ext cx="5030373" cy="5006971"/>
          </a:xfrm>
        </p:spPr>
        <p:txBody>
          <a:bodyPr>
            <a:normAutofit fontScale="70000" lnSpcReduction="20000"/>
          </a:bodyPr>
          <a:lstStyle/>
          <a:p>
            <a:pPr marL="514350" indent="-514350">
              <a:lnSpc>
                <a:spcPct val="200000"/>
              </a:lnSpc>
              <a:buFont typeface="Wingdings" panose="05000000000000000000" pitchFamily="2" charset="2"/>
              <a:buChar char="§"/>
            </a:pPr>
            <a:r>
              <a:rPr lang="en-GB" sz="3300" dirty="0"/>
              <a:t>Host proteins</a:t>
            </a:r>
          </a:p>
          <a:p>
            <a:pPr marL="514350" indent="-514350">
              <a:lnSpc>
                <a:spcPct val="200000"/>
              </a:lnSpc>
              <a:buFont typeface="Wingdings" panose="05000000000000000000" pitchFamily="2" charset="2"/>
              <a:buChar char="§"/>
            </a:pPr>
            <a:r>
              <a:rPr lang="en-GB" sz="3300" dirty="0">
                <a:solidFill>
                  <a:srgbClr val="FF6600"/>
                </a:solidFill>
              </a:rPr>
              <a:t>INNATE</a:t>
            </a:r>
            <a:r>
              <a:rPr lang="en-GB" sz="3300" dirty="0">
                <a:solidFill>
                  <a:srgbClr val="FF0000"/>
                </a:solidFill>
              </a:rPr>
              <a:t> </a:t>
            </a:r>
            <a:r>
              <a:rPr lang="en-GB" sz="3300" dirty="0"/>
              <a:t>Immune response</a:t>
            </a:r>
          </a:p>
          <a:p>
            <a:pPr marL="514350" indent="-514350">
              <a:lnSpc>
                <a:spcPct val="200000"/>
              </a:lnSpc>
              <a:buFont typeface="Wingdings" panose="05000000000000000000" pitchFamily="2" charset="2"/>
              <a:buChar char="§"/>
            </a:pPr>
            <a:r>
              <a:rPr lang="en-GB" sz="3300" dirty="0">
                <a:solidFill>
                  <a:srgbClr val="FF6600"/>
                </a:solidFill>
              </a:rPr>
              <a:t>INTERFERE</a:t>
            </a:r>
            <a:r>
              <a:rPr lang="en-GB" sz="3300" dirty="0">
                <a:solidFill>
                  <a:schemeClr val="accent2">
                    <a:lumMod val="60000"/>
                    <a:lumOff val="40000"/>
                  </a:schemeClr>
                </a:solidFill>
              </a:rPr>
              <a:t> </a:t>
            </a:r>
            <a:r>
              <a:rPr lang="en-GB" sz="3300" dirty="0"/>
              <a:t>with HIV-1 </a:t>
            </a:r>
          </a:p>
          <a:p>
            <a:pPr marL="514350" indent="-514350">
              <a:lnSpc>
                <a:spcPct val="200000"/>
              </a:lnSpc>
              <a:buFont typeface="Wingdings" panose="05000000000000000000" pitchFamily="2" charset="2"/>
              <a:buChar char="§"/>
            </a:pPr>
            <a:r>
              <a:rPr lang="en-GB" sz="3300" dirty="0">
                <a:solidFill>
                  <a:srgbClr val="FF6600"/>
                </a:solidFill>
              </a:rPr>
              <a:t>GOAL: limit viral production and spreading </a:t>
            </a:r>
          </a:p>
          <a:p>
            <a:pPr marL="514350" indent="-514350">
              <a:lnSpc>
                <a:spcPct val="150000"/>
              </a:lnSpc>
              <a:buFont typeface="Wingdings" panose="05000000000000000000" pitchFamily="2" charset="2"/>
              <a:buChar char="§"/>
            </a:pPr>
            <a:r>
              <a:rPr lang="en-GB" sz="3300" dirty="0">
                <a:solidFill>
                  <a:srgbClr val="FF6600"/>
                </a:solidFill>
              </a:rPr>
              <a:t>BUT </a:t>
            </a:r>
            <a:r>
              <a:rPr lang="en-GB" sz="3300" dirty="0"/>
              <a:t>Counteraction by HIV-1 accessory proteins (</a:t>
            </a:r>
            <a:r>
              <a:rPr lang="en-GB" sz="3300" dirty="0" err="1"/>
              <a:t>Vif</a:t>
            </a:r>
            <a:r>
              <a:rPr lang="en-GB" sz="3300" dirty="0"/>
              <a:t>, </a:t>
            </a:r>
            <a:r>
              <a:rPr lang="en-GB" sz="3300" dirty="0" err="1"/>
              <a:t>Vpx</a:t>
            </a:r>
            <a:r>
              <a:rPr lang="en-GB" sz="3300" dirty="0"/>
              <a:t>, </a:t>
            </a:r>
            <a:r>
              <a:rPr lang="en-GB" sz="3300" dirty="0" err="1"/>
              <a:t>Nef</a:t>
            </a:r>
            <a:r>
              <a:rPr lang="en-GB" sz="3300" dirty="0"/>
              <a:t> etc.)</a:t>
            </a:r>
          </a:p>
        </p:txBody>
      </p:sp>
      <p:pic>
        <p:nvPicPr>
          <p:cNvPr id="9" name="Afbeelding 8"/>
          <p:cNvPicPr>
            <a:picLocks noChangeAspect="1"/>
          </p:cNvPicPr>
          <p:nvPr/>
        </p:nvPicPr>
        <p:blipFill>
          <a:blip r:embed="rId4"/>
          <a:stretch>
            <a:fillRect/>
          </a:stretch>
        </p:blipFill>
        <p:spPr>
          <a:xfrm>
            <a:off x="11362331" y="7953971"/>
            <a:ext cx="1633938" cy="1629230"/>
          </a:xfrm>
          <a:prstGeom prst="rect">
            <a:avLst/>
          </a:prstGeom>
        </p:spPr>
      </p:pic>
    </p:spTree>
    <p:extLst>
      <p:ext uri="{BB962C8B-B14F-4D97-AF65-F5344CB8AC3E}">
        <p14:creationId xmlns:p14="http://schemas.microsoft.com/office/powerpoint/2010/main" val="2203460184"/>
      </p:ext>
    </p:extLst>
  </p:cSld>
  <p:clrMapOvr>
    <a:masterClrMapping/>
  </p:clrMapOvr>
  <mc:AlternateContent xmlns:mc="http://schemas.openxmlformats.org/markup-compatibility/2006" xmlns:p14="http://schemas.microsoft.com/office/powerpoint/2010/main">
    <mc:Choice Requires="p14">
      <p:transition spd="slow" p14:dur="2000" advTm="70735"/>
    </mc:Choice>
    <mc:Fallback xmlns="">
      <p:transition spd="slow" advTm="7073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ReStriction</a:t>
            </a:r>
            <a:r>
              <a:rPr lang="en-GB" dirty="0" smtClean="0"/>
              <a:t> factors </a:t>
            </a:r>
            <a:endParaRPr lang="en-GB" dirty="0"/>
          </a:p>
        </p:txBody>
      </p:sp>
      <p:sp>
        <p:nvSpPr>
          <p:cNvPr id="4" name="Tijdelijke aanduiding voor dianummer 3"/>
          <p:cNvSpPr>
            <a:spLocks noGrp="1"/>
          </p:cNvSpPr>
          <p:nvPr>
            <p:ph type="sldNum" sz="quarter" idx="4"/>
          </p:nvPr>
        </p:nvSpPr>
        <p:spPr/>
        <p:txBody>
          <a:bodyPr/>
          <a:lstStyle/>
          <a:p>
            <a:fld id="{7AE184E0-0BD4-4705-A12B-9B71DDE63301}" type="slidenum">
              <a:rPr lang="en-GB" noProof="0" smtClean="0"/>
              <a:pPr/>
              <a:t>6</a:t>
            </a:fld>
            <a:endParaRPr lang="en-GB" noProof="0" dirty="0"/>
          </a:p>
        </p:txBody>
      </p:sp>
      <p:sp>
        <p:nvSpPr>
          <p:cNvPr id="9" name="Tekstvak 8"/>
          <p:cNvSpPr txBox="1"/>
          <p:nvPr/>
        </p:nvSpPr>
        <p:spPr>
          <a:xfrm>
            <a:off x="5223098" y="8588091"/>
            <a:ext cx="7179209" cy="360612"/>
          </a:xfrm>
          <a:prstGeom prst="rect">
            <a:avLst/>
          </a:prstGeom>
          <a:noFill/>
        </p:spPr>
        <p:txBody>
          <a:bodyPr wrap="none" rtlCol="0">
            <a:spAutoFit/>
          </a:bodyPr>
          <a:lstStyle/>
          <a:p>
            <a:pPr>
              <a:lnSpc>
                <a:spcPct val="120000"/>
              </a:lnSpc>
            </a:pPr>
            <a:r>
              <a:rPr lang="en-GB" sz="1600" dirty="0"/>
              <a:t>http://www.hivsystemsbiology.org/mediawiki/index.php/HIV_and_host_factors</a:t>
            </a:r>
            <a:endParaRPr lang="en-GB" sz="1600" dirty="0" smtClean="0"/>
          </a:p>
        </p:txBody>
      </p:sp>
      <p:sp>
        <p:nvSpPr>
          <p:cNvPr id="5" name="Ovaal 4"/>
          <p:cNvSpPr/>
          <p:nvPr/>
        </p:nvSpPr>
        <p:spPr>
          <a:xfrm>
            <a:off x="9753599" y="5459896"/>
            <a:ext cx="1537253" cy="128546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Tijdelijke aanduiding voor inhoud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0118" y="1828573"/>
            <a:ext cx="10062402" cy="6400978"/>
          </a:xfrm>
        </p:spPr>
      </p:pic>
      <p:sp>
        <p:nvSpPr>
          <p:cNvPr id="3" name="Ovaal 2"/>
          <p:cNvSpPr/>
          <p:nvPr/>
        </p:nvSpPr>
        <p:spPr>
          <a:xfrm>
            <a:off x="3710608" y="2729948"/>
            <a:ext cx="2425149" cy="1828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9259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5376" y="556873"/>
            <a:ext cx="11779680" cy="647809"/>
          </a:xfrm>
        </p:spPr>
        <p:txBody>
          <a:bodyPr/>
          <a:lstStyle/>
          <a:p>
            <a:r>
              <a:rPr lang="en-GB" dirty="0" smtClean="0"/>
              <a:t>OBJECTIVES-HYPOTHESIS</a:t>
            </a:r>
            <a:endParaRPr lang="en-GB" dirty="0"/>
          </a:p>
        </p:txBody>
      </p:sp>
      <p:sp>
        <p:nvSpPr>
          <p:cNvPr id="3" name="Content Placeholder 2"/>
          <p:cNvSpPr>
            <a:spLocks noGrp="1"/>
          </p:cNvSpPr>
          <p:nvPr>
            <p:ph idx="1"/>
          </p:nvPr>
        </p:nvSpPr>
        <p:spPr>
          <a:xfrm>
            <a:off x="609656" y="1718090"/>
            <a:ext cx="11960124" cy="7619094"/>
          </a:xfrm>
        </p:spPr>
        <p:txBody>
          <a:bodyPr>
            <a:normAutofit fontScale="70000" lnSpcReduction="20000"/>
          </a:bodyPr>
          <a:lstStyle/>
          <a:p>
            <a:pPr marL="540000" lvl="1" indent="0">
              <a:lnSpc>
                <a:spcPct val="200000"/>
              </a:lnSpc>
              <a:buNone/>
            </a:pPr>
            <a:r>
              <a:rPr lang="en-US" b="1" dirty="0">
                <a:solidFill>
                  <a:srgbClr val="FF6600"/>
                </a:solidFill>
              </a:rPr>
              <a:t>HYPOTHESIS: The expression of HIV- specific restriction- and cofactors fluctuates in relation to the change of viral load at the different time points, with a higher viral load after ATI and as a result a higher expression of restriction factors. </a:t>
            </a:r>
            <a:endParaRPr lang="en-GB" dirty="0">
              <a:solidFill>
                <a:srgbClr val="FF6600"/>
              </a:solidFill>
            </a:endParaRPr>
          </a:p>
          <a:p>
            <a:pPr lvl="1">
              <a:lnSpc>
                <a:spcPct val="200000"/>
              </a:lnSpc>
              <a:buFont typeface="Wingdings" panose="05000000000000000000" pitchFamily="2" charset="2"/>
              <a:buChar char="§"/>
            </a:pPr>
            <a:r>
              <a:rPr lang="en-GB" u="sng" dirty="0" smtClean="0"/>
              <a:t>Restriction factor</a:t>
            </a:r>
            <a:r>
              <a:rPr lang="en-GB" dirty="0" smtClean="0"/>
              <a:t> (APOBEC3G, MX2, SAMHD1, BST2/</a:t>
            </a:r>
            <a:r>
              <a:rPr lang="en-GB" dirty="0" err="1" smtClean="0"/>
              <a:t>tetherin</a:t>
            </a:r>
            <a:r>
              <a:rPr lang="en-GB" dirty="0" smtClean="0"/>
              <a:t>, TRIM5, SLFN11, PAF1) and </a:t>
            </a:r>
            <a:r>
              <a:rPr lang="en-GB" u="sng" dirty="0" smtClean="0"/>
              <a:t>cofactor</a:t>
            </a:r>
            <a:r>
              <a:rPr lang="en-GB" dirty="0" smtClean="0"/>
              <a:t> (PSIP1, NLRX1) expression before, during and after analytical treatment interr</a:t>
            </a:r>
            <a:r>
              <a:rPr lang="en-GB" dirty="0"/>
              <a:t>u</a:t>
            </a:r>
            <a:r>
              <a:rPr lang="en-GB" dirty="0" smtClean="0"/>
              <a:t>ption (ATI).</a:t>
            </a:r>
          </a:p>
          <a:p>
            <a:pPr lvl="1">
              <a:lnSpc>
                <a:spcPct val="200000"/>
              </a:lnSpc>
              <a:buFont typeface="Wingdings" panose="05000000000000000000" pitchFamily="2" charset="2"/>
              <a:buChar char="§"/>
            </a:pPr>
            <a:r>
              <a:rPr lang="en-GB" dirty="0" smtClean="0"/>
              <a:t>Interrelation with the innate immune response: IFIT1, MX1.</a:t>
            </a:r>
          </a:p>
          <a:p>
            <a:pPr lvl="1">
              <a:lnSpc>
                <a:spcPct val="200000"/>
              </a:lnSpc>
              <a:buFont typeface="Wingdings" panose="05000000000000000000" pitchFamily="2" charset="2"/>
              <a:buChar char="§"/>
            </a:pPr>
            <a:r>
              <a:rPr lang="en-GB" dirty="0" smtClean="0"/>
              <a:t>Participants characteristics (CD4 nadir, viral load zenith, total HIV DNA, time to viral rebound…).  </a:t>
            </a:r>
          </a:p>
          <a:p>
            <a:pPr>
              <a:buFont typeface="Wingdings" panose="05000000000000000000" pitchFamily="2" charset="2"/>
              <a:buChar char="§"/>
            </a:pPr>
            <a:endParaRPr lang="en-GB" dirty="0" smtClean="0"/>
          </a:p>
          <a:p>
            <a:pPr marL="64800" indent="0">
              <a:buNone/>
            </a:pPr>
            <a:endParaRPr lang="en-GB" dirty="0" smtClean="0"/>
          </a:p>
        </p:txBody>
      </p:sp>
      <p:sp>
        <p:nvSpPr>
          <p:cNvPr id="8" name="Slide Number Placeholder 7"/>
          <p:cNvSpPr>
            <a:spLocks noGrp="1"/>
          </p:cNvSpPr>
          <p:nvPr>
            <p:ph type="sldNum" sz="quarter" idx="12"/>
          </p:nvPr>
        </p:nvSpPr>
        <p:spPr/>
        <p:txBody>
          <a:bodyPr/>
          <a:lstStyle/>
          <a:p>
            <a:r>
              <a:rPr lang="en-GB" dirty="0"/>
              <a:t>2</a:t>
            </a:r>
          </a:p>
        </p:txBody>
      </p:sp>
      <p:pic>
        <p:nvPicPr>
          <p:cNvPr id="9" name="Afbeelding 8"/>
          <p:cNvPicPr>
            <a:picLocks noChangeAspect="1"/>
          </p:cNvPicPr>
          <p:nvPr/>
        </p:nvPicPr>
        <p:blipFill>
          <a:blip r:embed="rId4"/>
          <a:stretch>
            <a:fillRect/>
          </a:stretch>
        </p:blipFill>
        <p:spPr>
          <a:xfrm>
            <a:off x="11693604" y="8435297"/>
            <a:ext cx="1311196" cy="1307418"/>
          </a:xfrm>
          <a:prstGeom prst="rect">
            <a:avLst/>
          </a:prstGeom>
        </p:spPr>
      </p:pic>
    </p:spTree>
    <p:custDataLst>
      <p:tags r:id="rId1"/>
    </p:custDataLst>
    <p:extLst>
      <p:ext uri="{BB962C8B-B14F-4D97-AF65-F5344CB8AC3E}">
        <p14:creationId xmlns:p14="http://schemas.microsoft.com/office/powerpoint/2010/main" val="3084856208"/>
      </p:ext>
    </p:extLst>
  </p:cSld>
  <p:clrMapOvr>
    <a:masterClrMapping/>
  </p:clrMapOvr>
  <mc:AlternateContent xmlns:mc="http://schemas.openxmlformats.org/markup-compatibility/2006" xmlns:p14="http://schemas.microsoft.com/office/powerpoint/2010/main">
    <mc:Choice Requires="p14">
      <p:transition spd="slow" p14:dur="2000" advTm="66309"/>
    </mc:Choice>
    <mc:Fallback xmlns="">
      <p:transition spd="slow" advTm="663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376" y="746099"/>
            <a:ext cx="11779680" cy="647809"/>
          </a:xfrm>
        </p:spPr>
        <p:txBody>
          <a:bodyPr/>
          <a:lstStyle/>
          <a:p>
            <a:r>
              <a:rPr lang="en-GB" dirty="0" smtClean="0"/>
              <a:t>METHODS: </a:t>
            </a:r>
            <a:r>
              <a:rPr lang="en-GB" dirty="0" err="1" smtClean="0">
                <a:sym typeface="Wingdings" panose="05000000000000000000" pitchFamily="2" charset="2"/>
              </a:rPr>
              <a:t>samplING</a:t>
            </a:r>
            <a:endParaRPr lang="en-GB" dirty="0"/>
          </a:p>
        </p:txBody>
      </p:sp>
      <p:sp>
        <p:nvSpPr>
          <p:cNvPr id="4" name="Slide Number Placeholder 3"/>
          <p:cNvSpPr>
            <a:spLocks noGrp="1"/>
          </p:cNvSpPr>
          <p:nvPr>
            <p:ph type="sldNum" sz="quarter" idx="12"/>
          </p:nvPr>
        </p:nvSpPr>
        <p:spPr/>
        <p:txBody>
          <a:bodyPr/>
          <a:lstStyle/>
          <a:p>
            <a:r>
              <a:rPr lang="en-GB" dirty="0"/>
              <a:t>3</a:t>
            </a:r>
            <a:endParaRPr lang="en-GB" noProof="0" dirty="0"/>
          </a:p>
        </p:txBody>
      </p:sp>
      <p:sp>
        <p:nvSpPr>
          <p:cNvPr id="63" name="Text Box 2"/>
          <p:cNvSpPr txBox="1">
            <a:spLocks noChangeArrowheads="1"/>
          </p:cNvSpPr>
          <p:nvPr/>
        </p:nvSpPr>
        <p:spPr bwMode="auto">
          <a:xfrm>
            <a:off x="813802" y="5999777"/>
            <a:ext cx="1870587" cy="1114123"/>
          </a:xfrm>
          <a:prstGeom prst="rect">
            <a:avLst/>
          </a:prstGeom>
          <a:solidFill>
            <a:srgbClr val="FFFFFF"/>
          </a:solidFill>
          <a:ln w="9525">
            <a:noFill/>
            <a:miter lim="800000"/>
            <a:headEnd/>
            <a:tailEnd/>
          </a:ln>
        </p:spPr>
        <p:txBody>
          <a:bodyPr rot="0" vert="horz" wrap="square" lIns="68584" tIns="34292" rIns="68584" bIns="34292" anchor="t" anchorCtr="0">
            <a:noAutofit/>
          </a:bodyPr>
          <a:lstStyle/>
          <a:p>
            <a:pPr algn="ctr">
              <a:lnSpc>
                <a:spcPct val="107000"/>
              </a:lnSpc>
              <a:spcAft>
                <a:spcPts val="600"/>
              </a:spcAft>
            </a:pPr>
            <a:r>
              <a:rPr lang="en-GB" sz="1500" b="1" dirty="0">
                <a:latin typeface="Calibri" panose="020F0502020204030204" pitchFamily="34" charset="0"/>
                <a:ea typeface="Calibri" panose="020F0502020204030204" pitchFamily="34" charset="0"/>
                <a:cs typeface="Calibri" panose="020F0502020204030204" pitchFamily="34" charset="0"/>
              </a:rPr>
              <a:t>T1</a:t>
            </a:r>
            <a:r>
              <a:rPr lang="en-GB" sz="1500" dirty="0">
                <a:latin typeface="Calibri" panose="020F0502020204030204" pitchFamily="34" charset="0"/>
                <a:ea typeface="Calibri" panose="020F0502020204030204" pitchFamily="34" charset="0"/>
                <a:cs typeface="Calibri" panose="020F0502020204030204" pitchFamily="34" charset="0"/>
              </a:rPr>
              <a:t>: PBMC collection through leukapheresis as part of in depth sampling</a:t>
            </a:r>
            <a:endParaRPr lang="nl-BE" sz="2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750" dirty="0">
                <a:solidFill>
                  <a:srgbClr val="404040"/>
                </a:solidFill>
                <a:latin typeface="Calibri" panose="020F0502020204030204" pitchFamily="34" charset="0"/>
                <a:ea typeface="Calibri" panose="020F0502020204030204" pitchFamily="34" charset="0"/>
                <a:cs typeface="Times New Roman" panose="02020603050405020304" pitchFamily="18" charset="0"/>
              </a:rPr>
              <a:t> </a:t>
            </a:r>
            <a:endParaRPr lang="nl-BE" sz="825"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64" name="Straight Arrow Connector 63"/>
          <p:cNvCxnSpPr/>
          <p:nvPr/>
        </p:nvCxnSpPr>
        <p:spPr>
          <a:xfrm>
            <a:off x="1749095" y="5270709"/>
            <a:ext cx="3612" cy="682120"/>
          </a:xfrm>
          <a:prstGeom prst="straightConnector1">
            <a:avLst/>
          </a:prstGeom>
          <a:noFill/>
          <a:ln w="57150" cap="flat" cmpd="sng" algn="ctr">
            <a:solidFill>
              <a:srgbClr val="66B0CA"/>
            </a:solidFill>
            <a:prstDash val="solid"/>
            <a:miter lim="800000"/>
            <a:tailEnd type="triangle"/>
          </a:ln>
          <a:effectLst/>
        </p:spPr>
      </p:cxnSp>
      <p:cxnSp>
        <p:nvCxnSpPr>
          <p:cNvPr id="67" name="Straight Arrow Connector 66"/>
          <p:cNvCxnSpPr/>
          <p:nvPr/>
        </p:nvCxnSpPr>
        <p:spPr>
          <a:xfrm flipV="1">
            <a:off x="2917387" y="3311955"/>
            <a:ext cx="0" cy="702043"/>
          </a:xfrm>
          <a:prstGeom prst="straightConnector1">
            <a:avLst/>
          </a:prstGeom>
          <a:noFill/>
          <a:ln w="57150" cap="flat" cmpd="sng" algn="ctr">
            <a:solidFill>
              <a:sysClr val="windowText" lastClr="000000">
                <a:lumMod val="75000"/>
                <a:lumOff val="25000"/>
              </a:sysClr>
            </a:solidFill>
            <a:prstDash val="solid"/>
            <a:miter lim="800000"/>
            <a:tailEnd type="triangle"/>
          </a:ln>
          <a:effectLst/>
        </p:spPr>
      </p:cxnSp>
      <p:sp>
        <p:nvSpPr>
          <p:cNvPr id="68" name="Text Box 2"/>
          <p:cNvSpPr txBox="1">
            <a:spLocks noChangeArrowheads="1"/>
          </p:cNvSpPr>
          <p:nvPr/>
        </p:nvSpPr>
        <p:spPr bwMode="auto">
          <a:xfrm>
            <a:off x="2188199" y="2648925"/>
            <a:ext cx="1970200" cy="444638"/>
          </a:xfrm>
          <a:prstGeom prst="rect">
            <a:avLst/>
          </a:prstGeom>
          <a:solidFill>
            <a:srgbClr val="FFFFFF"/>
          </a:solidFill>
          <a:ln w="9525">
            <a:noFill/>
            <a:miter lim="800000"/>
            <a:headEnd/>
            <a:tailEnd/>
          </a:ln>
        </p:spPr>
        <p:txBody>
          <a:bodyPr rot="0" vert="horz" wrap="square" lIns="68584" tIns="34292" rIns="68584" bIns="34292" anchor="t" anchorCtr="0">
            <a:noAutofit/>
          </a:bodyPr>
          <a:lstStyle/>
          <a:p>
            <a:pPr>
              <a:lnSpc>
                <a:spcPct val="107000"/>
              </a:lnSpc>
              <a:spcAft>
                <a:spcPts val="600"/>
              </a:spcAft>
            </a:pPr>
            <a:r>
              <a:rPr lang="nl-BE" sz="1500" b="1" dirty="0" err="1">
                <a:latin typeface="Calibri" panose="020F0502020204030204" pitchFamily="34" charset="0"/>
                <a:ea typeface="Calibri" panose="020F0502020204030204" pitchFamily="34" charset="0"/>
                <a:cs typeface="Times New Roman" panose="02020603050405020304" pitchFamily="18" charset="0"/>
              </a:rPr>
              <a:t>Analytic</a:t>
            </a:r>
            <a:r>
              <a:rPr lang="nl-BE" sz="1500" b="1" dirty="0">
                <a:latin typeface="Calibri" panose="020F0502020204030204" pitchFamily="34" charset="0"/>
                <a:ea typeface="Calibri" panose="020F0502020204030204" pitchFamily="34" charset="0"/>
                <a:cs typeface="Times New Roman" panose="02020603050405020304" pitchFamily="18" charset="0"/>
              </a:rPr>
              <a:t> treatment </a:t>
            </a:r>
            <a:r>
              <a:rPr lang="nl-BE" sz="1500" b="1" dirty="0" err="1">
                <a:latin typeface="Calibri" panose="020F0502020204030204" pitchFamily="34" charset="0"/>
                <a:ea typeface="Calibri" panose="020F0502020204030204" pitchFamily="34" charset="0"/>
                <a:cs typeface="Times New Roman" panose="02020603050405020304" pitchFamily="18" charset="0"/>
              </a:rPr>
              <a:t>interruption</a:t>
            </a:r>
            <a:r>
              <a:rPr lang="nl-BE" sz="1500" b="1" dirty="0">
                <a:latin typeface="Calibri" panose="020F0502020204030204" pitchFamily="34" charset="0"/>
                <a:ea typeface="Calibri" panose="020F0502020204030204" pitchFamily="34" charset="0"/>
                <a:cs typeface="Times New Roman" panose="02020603050405020304" pitchFamily="18" charset="0"/>
              </a:rPr>
              <a:t> = D0</a:t>
            </a:r>
            <a:endParaRPr lang="nl-BE"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0" name="Right Brace 69"/>
          <p:cNvSpPr/>
          <p:nvPr/>
        </p:nvSpPr>
        <p:spPr>
          <a:xfrm rot="16200000">
            <a:off x="6126277" y="773928"/>
            <a:ext cx="287093" cy="6193049"/>
          </a:xfrm>
          <a:prstGeom prst="rightBrace">
            <a:avLst/>
          </a:prstGeom>
          <a:ln>
            <a:solidFill>
              <a:schemeClr val="tx1"/>
            </a:solidFill>
          </a:ln>
        </p:spPr>
        <p:style>
          <a:lnRef idx="1">
            <a:schemeClr val="dk1"/>
          </a:lnRef>
          <a:fillRef idx="0">
            <a:schemeClr val="dk1"/>
          </a:fillRef>
          <a:effectRef idx="0">
            <a:schemeClr val="dk1"/>
          </a:effectRef>
          <a:fontRef idx="minor">
            <a:schemeClr val="tx1"/>
          </a:fontRef>
        </p:style>
        <p:txBody>
          <a:bodyPr rot="0" spcFirstLastPara="0" vert="horz" wrap="square" lIns="68584" tIns="34292" rIns="68584" bIns="34292" numCol="1" spcCol="0" rtlCol="0" fromWordArt="0" anchor="ctr" anchorCtr="0" forceAA="0" compatLnSpc="1">
            <a:prstTxWarp prst="textNoShape">
              <a:avLst/>
            </a:prstTxWarp>
            <a:noAutofit/>
          </a:bodyPr>
          <a:lstStyle/>
          <a:p>
            <a:endParaRPr lang="nl-BE" sz="1920"/>
          </a:p>
        </p:txBody>
      </p:sp>
      <p:sp>
        <p:nvSpPr>
          <p:cNvPr id="71" name="Text Box 2"/>
          <p:cNvSpPr txBox="1">
            <a:spLocks noChangeArrowheads="1"/>
          </p:cNvSpPr>
          <p:nvPr/>
        </p:nvSpPr>
        <p:spPr bwMode="auto">
          <a:xfrm>
            <a:off x="4637110" y="3266757"/>
            <a:ext cx="3265426" cy="205056"/>
          </a:xfrm>
          <a:prstGeom prst="rect">
            <a:avLst/>
          </a:prstGeom>
          <a:noFill/>
          <a:ln w="9525">
            <a:noFill/>
            <a:miter lim="800000"/>
            <a:headEnd/>
            <a:tailEnd/>
          </a:ln>
        </p:spPr>
        <p:txBody>
          <a:bodyPr rot="0" vert="horz" wrap="square" lIns="68584" tIns="34292" rIns="68584" bIns="34292" anchor="t" anchorCtr="0">
            <a:noAutofit/>
          </a:bodyPr>
          <a:lstStyle/>
          <a:p>
            <a:pPr>
              <a:lnSpc>
                <a:spcPct val="107000"/>
              </a:lnSpc>
              <a:spcAft>
                <a:spcPts val="600"/>
              </a:spcAft>
            </a:pPr>
            <a:r>
              <a:rPr lang="en-GB" sz="1350" dirty="0">
                <a:latin typeface="Calibri" panose="020F0502020204030204" pitchFamily="34" charset="0"/>
                <a:ea typeface="Calibri" panose="020F0502020204030204" pitchFamily="34" charset="0"/>
                <a:cs typeface="Times New Roman" panose="02020603050405020304" pitchFamily="18" charset="0"/>
              </a:rPr>
              <a:t>Intense follow-up of VL and CD4 count 2x/w</a:t>
            </a:r>
            <a:endParaRPr lang="nl-BE" sz="2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5" name="Text Box 2"/>
          <p:cNvSpPr txBox="1">
            <a:spLocks noChangeArrowheads="1"/>
          </p:cNvSpPr>
          <p:nvPr/>
        </p:nvSpPr>
        <p:spPr bwMode="auto">
          <a:xfrm>
            <a:off x="5105163" y="5413011"/>
            <a:ext cx="889213" cy="246236"/>
          </a:xfrm>
          <a:prstGeom prst="rect">
            <a:avLst/>
          </a:prstGeom>
          <a:noFill/>
          <a:ln w="9525">
            <a:noFill/>
            <a:miter lim="800000"/>
            <a:headEnd/>
            <a:tailEnd/>
          </a:ln>
        </p:spPr>
        <p:txBody>
          <a:bodyPr rot="0" vert="horz" wrap="square" lIns="68584" tIns="34292" rIns="68584" bIns="34292" anchor="t" anchorCtr="0">
            <a:noAutofit/>
          </a:bodyPr>
          <a:lstStyle/>
          <a:p>
            <a:pPr algn="ctr">
              <a:lnSpc>
                <a:spcPct val="107000"/>
              </a:lnSpc>
              <a:spcAft>
                <a:spcPts val="600"/>
              </a:spcAft>
            </a:pPr>
            <a:r>
              <a:rPr lang="nl-BE" sz="1500" dirty="0">
                <a:solidFill>
                  <a:srgbClr val="ED7D31"/>
                </a:solidFill>
                <a:latin typeface="Calibri" panose="020F0502020204030204" pitchFamily="34" charset="0"/>
                <a:ea typeface="Calibri" panose="020F0502020204030204" pitchFamily="34" charset="0"/>
                <a:cs typeface="Times New Roman" panose="02020603050405020304" pitchFamily="18" charset="0"/>
              </a:rPr>
              <a:t>D7 –15</a:t>
            </a:r>
            <a:endParaRPr lang="nl-BE" sz="15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76" name="Straight Arrow Connector 75"/>
          <p:cNvCxnSpPr/>
          <p:nvPr/>
        </p:nvCxnSpPr>
        <p:spPr>
          <a:xfrm flipH="1">
            <a:off x="6053312" y="5270709"/>
            <a:ext cx="0" cy="702043"/>
          </a:xfrm>
          <a:prstGeom prst="straightConnector1">
            <a:avLst/>
          </a:prstGeom>
          <a:noFill/>
          <a:ln w="57150" cap="flat" cmpd="sng" algn="ctr">
            <a:solidFill>
              <a:schemeClr val="accent2"/>
            </a:solidFill>
            <a:prstDash val="solid"/>
            <a:miter lim="800000"/>
            <a:tailEnd type="triangle"/>
          </a:ln>
          <a:effectLst/>
        </p:spPr>
      </p:cxnSp>
      <p:sp>
        <p:nvSpPr>
          <p:cNvPr id="77" name="Text Box 2"/>
          <p:cNvSpPr txBox="1">
            <a:spLocks noChangeArrowheads="1"/>
          </p:cNvSpPr>
          <p:nvPr/>
        </p:nvSpPr>
        <p:spPr bwMode="auto">
          <a:xfrm>
            <a:off x="5155831" y="5991100"/>
            <a:ext cx="2180897" cy="484816"/>
          </a:xfrm>
          <a:prstGeom prst="rect">
            <a:avLst/>
          </a:prstGeom>
          <a:solidFill>
            <a:srgbClr val="FFFFFF"/>
          </a:solidFill>
          <a:ln w="9525">
            <a:noFill/>
            <a:miter lim="800000"/>
            <a:headEnd/>
            <a:tailEnd/>
          </a:ln>
        </p:spPr>
        <p:txBody>
          <a:bodyPr rot="0" vert="horz" wrap="square" lIns="68584" tIns="34292" rIns="68584" bIns="34292" anchor="t" anchorCtr="0">
            <a:noAutofit/>
          </a:bodyPr>
          <a:lstStyle/>
          <a:p>
            <a:pPr algn="ctr">
              <a:lnSpc>
                <a:spcPct val="107000"/>
              </a:lnSpc>
              <a:spcAft>
                <a:spcPts val="600"/>
              </a:spcAft>
            </a:pPr>
            <a:r>
              <a:rPr lang="en-GB" sz="1500" b="1" dirty="0">
                <a:latin typeface="Calibri" panose="020F0502020204030204" pitchFamily="34" charset="0"/>
                <a:ea typeface="Calibri" panose="020F0502020204030204" pitchFamily="34" charset="0"/>
                <a:cs typeface="Times New Roman" panose="02020603050405020304" pitchFamily="18" charset="0"/>
              </a:rPr>
              <a:t>T2</a:t>
            </a:r>
            <a:r>
              <a:rPr lang="en-GB" sz="1500" dirty="0">
                <a:latin typeface="Calibri" panose="020F0502020204030204" pitchFamily="34" charset="0"/>
                <a:ea typeface="Calibri" panose="020F0502020204030204" pitchFamily="34" charset="0"/>
                <a:cs typeface="Times New Roman" panose="02020603050405020304" pitchFamily="18" charset="0"/>
              </a:rPr>
              <a:t>: </a:t>
            </a:r>
            <a:r>
              <a:rPr lang="en-GB" sz="1500" dirty="0">
                <a:latin typeface="Calibri" panose="020F0502020204030204" pitchFamily="34" charset="0"/>
                <a:ea typeface="Calibri" panose="020F0502020204030204" pitchFamily="34" charset="0"/>
                <a:cs typeface="Calibri" panose="020F0502020204030204" pitchFamily="34" charset="0"/>
              </a:rPr>
              <a:t>PBMC collection through leukapheresis</a:t>
            </a:r>
            <a:endParaRPr lang="nl-BE" sz="825"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Arrow Connector 77"/>
          <p:cNvCxnSpPr/>
          <p:nvPr/>
        </p:nvCxnSpPr>
        <p:spPr>
          <a:xfrm>
            <a:off x="9192329" y="5279477"/>
            <a:ext cx="6661" cy="673353"/>
          </a:xfrm>
          <a:prstGeom prst="straightConnector1">
            <a:avLst/>
          </a:prstGeom>
          <a:noFill/>
          <a:ln w="57150" cap="flat" cmpd="sng" algn="ctr">
            <a:solidFill>
              <a:schemeClr val="accent2"/>
            </a:solidFill>
            <a:prstDash val="solid"/>
            <a:miter lim="800000"/>
            <a:tailEnd type="triangle"/>
          </a:ln>
          <a:effectLst/>
        </p:spPr>
      </p:cxnSp>
      <p:sp>
        <p:nvSpPr>
          <p:cNvPr id="81" name="Text Box 2"/>
          <p:cNvSpPr txBox="1">
            <a:spLocks noChangeArrowheads="1"/>
          </p:cNvSpPr>
          <p:nvPr/>
        </p:nvSpPr>
        <p:spPr bwMode="auto">
          <a:xfrm>
            <a:off x="8245764" y="7262705"/>
            <a:ext cx="1906453" cy="480566"/>
          </a:xfrm>
          <a:prstGeom prst="rect">
            <a:avLst/>
          </a:prstGeom>
          <a:noFill/>
          <a:ln w="9525">
            <a:noFill/>
            <a:miter lim="800000"/>
            <a:headEnd/>
            <a:tailEnd/>
          </a:ln>
        </p:spPr>
        <p:txBody>
          <a:bodyPr rot="0" vert="horz" wrap="square" lIns="68584" tIns="34292" rIns="68584" bIns="34292" anchor="t" anchorCtr="0">
            <a:noAutofit/>
          </a:bodyPr>
          <a:lstStyle/>
          <a:p>
            <a:pPr>
              <a:lnSpc>
                <a:spcPct val="107000"/>
              </a:lnSpc>
              <a:spcAft>
                <a:spcPts val="600"/>
              </a:spcAft>
            </a:pPr>
            <a:r>
              <a:rPr lang="en-GB" sz="1500" b="1" dirty="0">
                <a:latin typeface="Calibri" panose="020F0502020204030204" pitchFamily="34" charset="0"/>
                <a:ea typeface="Calibri" panose="020F0502020204030204" pitchFamily="34" charset="0"/>
                <a:cs typeface="Times New Roman" panose="02020603050405020304" pitchFamily="18" charset="0"/>
              </a:rPr>
              <a:t>T3</a:t>
            </a:r>
            <a:r>
              <a:rPr lang="en-GB" sz="1500" dirty="0">
                <a:latin typeface="Calibri" panose="020F0502020204030204" pitchFamily="34" charset="0"/>
                <a:ea typeface="Calibri" panose="020F0502020204030204" pitchFamily="34" charset="0"/>
                <a:cs typeface="Times New Roman" panose="02020603050405020304" pitchFamily="18" charset="0"/>
              </a:rPr>
              <a:t>: </a:t>
            </a:r>
            <a:r>
              <a:rPr lang="en-AU" sz="1500" dirty="0">
                <a:latin typeface="Calibri" panose="020F0502020204030204" pitchFamily="34" charset="0"/>
                <a:ea typeface="Calibri" panose="020F0502020204030204" pitchFamily="34" charset="0"/>
                <a:cs typeface="Times New Roman" panose="02020603050405020304" pitchFamily="18" charset="0"/>
              </a:rPr>
              <a:t>PBMC collection through peripheral blood draw</a:t>
            </a:r>
            <a:endParaRPr lang="nl-BE" sz="15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Arrow Connector 81"/>
          <p:cNvCxnSpPr/>
          <p:nvPr/>
        </p:nvCxnSpPr>
        <p:spPr>
          <a:xfrm flipH="1">
            <a:off x="11255132" y="5279476"/>
            <a:ext cx="0" cy="702043"/>
          </a:xfrm>
          <a:prstGeom prst="straightConnector1">
            <a:avLst/>
          </a:prstGeom>
          <a:noFill/>
          <a:ln w="57150" cap="flat" cmpd="sng" algn="ctr">
            <a:solidFill>
              <a:srgbClr val="66B0CA"/>
            </a:solidFill>
            <a:prstDash val="solid"/>
            <a:miter lim="800000"/>
            <a:tailEnd type="triangle"/>
          </a:ln>
          <a:effectLst/>
        </p:spPr>
      </p:cxnSp>
      <p:sp>
        <p:nvSpPr>
          <p:cNvPr id="83" name="Text Box 2"/>
          <p:cNvSpPr txBox="1">
            <a:spLocks noChangeArrowheads="1"/>
          </p:cNvSpPr>
          <p:nvPr/>
        </p:nvSpPr>
        <p:spPr bwMode="auto">
          <a:xfrm>
            <a:off x="11435234" y="5318435"/>
            <a:ext cx="725664" cy="418740"/>
          </a:xfrm>
          <a:prstGeom prst="rect">
            <a:avLst/>
          </a:prstGeom>
          <a:noFill/>
          <a:ln w="9525">
            <a:noFill/>
            <a:miter lim="800000"/>
            <a:headEnd/>
            <a:tailEnd/>
          </a:ln>
        </p:spPr>
        <p:txBody>
          <a:bodyPr rot="0" vert="horz" wrap="square" lIns="68584" tIns="34292" rIns="68584" bIns="34292" anchor="t" anchorCtr="0">
            <a:noAutofit/>
          </a:bodyPr>
          <a:lstStyle/>
          <a:p>
            <a:pPr>
              <a:lnSpc>
                <a:spcPct val="107000"/>
              </a:lnSpc>
              <a:spcAft>
                <a:spcPts val="600"/>
              </a:spcAft>
            </a:pPr>
            <a:r>
              <a:rPr lang="nl-BE" sz="1500" dirty="0">
                <a:solidFill>
                  <a:srgbClr val="66B0CA"/>
                </a:solidFill>
                <a:latin typeface="Calibri" panose="020F0502020204030204" pitchFamily="34" charset="0"/>
                <a:ea typeface="Calibri" panose="020F0502020204030204" pitchFamily="34" charset="0"/>
                <a:cs typeface="Times New Roman" panose="02020603050405020304" pitchFamily="18" charset="0"/>
              </a:rPr>
              <a:t>Restart+90</a:t>
            </a:r>
            <a:endParaRPr lang="nl-BE"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4" name="Text Box 2"/>
          <p:cNvSpPr txBox="1">
            <a:spLocks noChangeArrowheads="1"/>
          </p:cNvSpPr>
          <p:nvPr/>
        </p:nvSpPr>
        <p:spPr bwMode="auto">
          <a:xfrm>
            <a:off x="8249189" y="5380920"/>
            <a:ext cx="810067" cy="204021"/>
          </a:xfrm>
          <a:prstGeom prst="rect">
            <a:avLst/>
          </a:prstGeom>
          <a:noFill/>
          <a:ln w="9525">
            <a:noFill/>
            <a:miter lim="800000"/>
            <a:headEnd/>
            <a:tailEnd/>
          </a:ln>
        </p:spPr>
        <p:txBody>
          <a:bodyPr rot="0" vert="horz" wrap="square" lIns="68584" tIns="34292" rIns="68584" bIns="34292" anchor="t" anchorCtr="0">
            <a:noAutofit/>
          </a:bodyPr>
          <a:lstStyle/>
          <a:p>
            <a:pPr algn="ctr">
              <a:lnSpc>
                <a:spcPct val="107000"/>
              </a:lnSpc>
              <a:spcAft>
                <a:spcPts val="600"/>
              </a:spcAft>
            </a:pPr>
            <a:r>
              <a:rPr lang="nl-BE" sz="1500" dirty="0">
                <a:solidFill>
                  <a:srgbClr val="ED7D31"/>
                </a:solidFill>
                <a:latin typeface="Calibri" panose="020F0502020204030204" pitchFamily="34" charset="0"/>
                <a:ea typeface="Calibri" panose="020F0502020204030204" pitchFamily="34" charset="0"/>
                <a:cs typeface="Times New Roman" panose="02020603050405020304" pitchFamily="18" charset="0"/>
              </a:rPr>
              <a:t>D15–36</a:t>
            </a:r>
            <a:endParaRPr lang="nl-BE" sz="2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nl-BE" sz="750" dirty="0">
                <a:solidFill>
                  <a:srgbClr val="ED7D31"/>
                </a:solidFill>
                <a:latin typeface="Calibri" panose="020F0502020204030204" pitchFamily="34" charset="0"/>
                <a:ea typeface="Calibri" panose="020F0502020204030204" pitchFamily="34" charset="0"/>
                <a:cs typeface="Times New Roman" panose="02020603050405020304" pitchFamily="18" charset="0"/>
              </a:rPr>
              <a:t> </a:t>
            </a:r>
            <a:endParaRPr lang="nl-BE" sz="825"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85" name="Straight Arrow Connector 84"/>
          <p:cNvCxnSpPr/>
          <p:nvPr/>
        </p:nvCxnSpPr>
        <p:spPr>
          <a:xfrm flipV="1">
            <a:off x="9521600" y="3332739"/>
            <a:ext cx="0" cy="702043"/>
          </a:xfrm>
          <a:prstGeom prst="straightConnector1">
            <a:avLst/>
          </a:prstGeom>
          <a:noFill/>
          <a:ln w="57150" cap="flat" cmpd="sng" algn="ctr">
            <a:solidFill>
              <a:sysClr val="windowText" lastClr="000000">
                <a:lumMod val="75000"/>
                <a:lumOff val="25000"/>
              </a:sysClr>
            </a:solidFill>
            <a:prstDash val="solid"/>
            <a:miter lim="800000"/>
            <a:tailEnd type="triangle"/>
          </a:ln>
          <a:effectLst/>
        </p:spPr>
      </p:cxnSp>
      <p:sp>
        <p:nvSpPr>
          <p:cNvPr id="86" name="Text Box 2"/>
          <p:cNvSpPr txBox="1">
            <a:spLocks noChangeArrowheads="1"/>
          </p:cNvSpPr>
          <p:nvPr/>
        </p:nvSpPr>
        <p:spPr bwMode="auto">
          <a:xfrm>
            <a:off x="10436789" y="6001226"/>
            <a:ext cx="1696066" cy="793540"/>
          </a:xfrm>
          <a:prstGeom prst="rect">
            <a:avLst/>
          </a:prstGeom>
          <a:solidFill>
            <a:srgbClr val="FFFFFF"/>
          </a:solidFill>
          <a:ln w="9525">
            <a:noFill/>
            <a:miter lim="800000"/>
            <a:headEnd/>
            <a:tailEnd/>
          </a:ln>
        </p:spPr>
        <p:txBody>
          <a:bodyPr rot="0" vert="horz" wrap="square" lIns="68584" tIns="34292" rIns="68584" bIns="34292" anchor="t" anchorCtr="0">
            <a:noAutofit/>
          </a:bodyPr>
          <a:lstStyle/>
          <a:p>
            <a:pPr>
              <a:lnSpc>
                <a:spcPct val="107000"/>
              </a:lnSpc>
              <a:spcAft>
                <a:spcPts val="600"/>
              </a:spcAft>
            </a:pPr>
            <a:r>
              <a:rPr lang="en-GB" sz="1500" b="1" dirty="0">
                <a:latin typeface="Calibri" panose="020F0502020204030204" pitchFamily="34" charset="0"/>
                <a:ea typeface="Calibri" panose="020F0502020204030204" pitchFamily="34" charset="0"/>
                <a:cs typeface="Times New Roman" panose="02020603050405020304" pitchFamily="18" charset="0"/>
              </a:rPr>
              <a:t>T4:</a:t>
            </a:r>
            <a:r>
              <a:rPr lang="en-AU" sz="1500" dirty="0">
                <a:latin typeface="Calibri" panose="020F0502020204030204" pitchFamily="34" charset="0"/>
                <a:ea typeface="Calibri" panose="020F0502020204030204" pitchFamily="34" charset="0"/>
                <a:cs typeface="Times New Roman" panose="02020603050405020304" pitchFamily="18" charset="0"/>
              </a:rPr>
              <a:t> PBMC collection through peripheral blood draw</a:t>
            </a:r>
            <a:endParaRPr lang="nl-BE"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 Box 2"/>
          <p:cNvSpPr txBox="1">
            <a:spLocks noChangeArrowheads="1"/>
          </p:cNvSpPr>
          <p:nvPr/>
        </p:nvSpPr>
        <p:spPr bwMode="auto">
          <a:xfrm>
            <a:off x="9295930" y="2746499"/>
            <a:ext cx="992935" cy="275715"/>
          </a:xfrm>
          <a:prstGeom prst="rect">
            <a:avLst/>
          </a:prstGeom>
          <a:noFill/>
          <a:ln w="9525">
            <a:noFill/>
            <a:miter lim="800000"/>
            <a:headEnd/>
            <a:tailEnd/>
          </a:ln>
        </p:spPr>
        <p:txBody>
          <a:bodyPr rot="0" vert="horz" wrap="square" lIns="68584" tIns="34292" rIns="68584" bIns="34292" anchor="t" anchorCtr="0">
            <a:noAutofit/>
          </a:bodyPr>
          <a:lstStyle/>
          <a:p>
            <a:pPr>
              <a:lnSpc>
                <a:spcPct val="107000"/>
              </a:lnSpc>
              <a:spcAft>
                <a:spcPts val="600"/>
              </a:spcAft>
            </a:pPr>
            <a:r>
              <a:rPr lang="nl-BE" sz="1500" b="1" dirty="0" err="1">
                <a:latin typeface="Calibri" panose="020F0502020204030204" pitchFamily="34" charset="0"/>
                <a:ea typeface="Calibri" panose="020F0502020204030204" pitchFamily="34" charset="0"/>
                <a:cs typeface="Times New Roman" panose="02020603050405020304" pitchFamily="18" charset="0"/>
              </a:rPr>
              <a:t>Restart</a:t>
            </a:r>
            <a:r>
              <a:rPr lang="nl-BE" sz="1500" b="1" dirty="0">
                <a:latin typeface="Calibri" panose="020F0502020204030204" pitchFamily="34" charset="0"/>
                <a:ea typeface="Calibri" panose="020F0502020204030204" pitchFamily="34" charset="0"/>
                <a:cs typeface="Times New Roman" panose="02020603050405020304" pitchFamily="18" charset="0"/>
              </a:rPr>
              <a:t> cART</a:t>
            </a:r>
            <a:endParaRPr lang="nl-BE" sz="15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Rechte verbindingslijn 9"/>
          <p:cNvCxnSpPr/>
          <p:nvPr/>
        </p:nvCxnSpPr>
        <p:spPr>
          <a:xfrm flipV="1">
            <a:off x="2188198" y="7696373"/>
            <a:ext cx="5714338" cy="21773"/>
          </a:xfrm>
          <a:prstGeom prst="line">
            <a:avLst/>
          </a:prstGeom>
          <a:ln w="31750">
            <a:solidFill>
              <a:srgbClr val="1E64C8"/>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6" name="Tekstvak 15"/>
          <p:cNvSpPr txBox="1"/>
          <p:nvPr/>
        </p:nvSpPr>
        <p:spPr>
          <a:xfrm>
            <a:off x="12160898" y="7502987"/>
            <a:ext cx="492443" cy="438582"/>
          </a:xfrm>
          <a:prstGeom prst="rect">
            <a:avLst/>
          </a:prstGeom>
          <a:noFill/>
        </p:spPr>
        <p:txBody>
          <a:bodyPr wrap="none" rtlCol="0">
            <a:spAutoFit/>
          </a:bodyPr>
          <a:lstStyle/>
          <a:p>
            <a:pPr>
              <a:lnSpc>
                <a:spcPct val="120000"/>
              </a:lnSpc>
            </a:pPr>
            <a:r>
              <a:rPr lang="en-GB" sz="1875" b="1" dirty="0">
                <a:solidFill>
                  <a:srgbClr val="1E64C8"/>
                </a:solidFill>
              </a:rPr>
              <a:t>VL</a:t>
            </a:r>
          </a:p>
        </p:txBody>
      </p:sp>
      <p:pic>
        <p:nvPicPr>
          <p:cNvPr id="17" name="Afbeelding 16"/>
          <p:cNvPicPr>
            <a:picLocks noChangeAspect="1"/>
          </p:cNvPicPr>
          <p:nvPr/>
        </p:nvPicPr>
        <p:blipFill>
          <a:blip r:embed="rId4"/>
          <a:stretch>
            <a:fillRect/>
          </a:stretch>
        </p:blipFill>
        <p:spPr>
          <a:xfrm>
            <a:off x="7849080" y="5712581"/>
            <a:ext cx="1161021" cy="653075"/>
          </a:xfrm>
          <a:prstGeom prst="rect">
            <a:avLst/>
          </a:prstGeom>
        </p:spPr>
      </p:pic>
      <p:pic>
        <p:nvPicPr>
          <p:cNvPr id="38" name="Afbeelding 37"/>
          <p:cNvPicPr>
            <a:picLocks noChangeAspect="1"/>
          </p:cNvPicPr>
          <p:nvPr/>
        </p:nvPicPr>
        <p:blipFill>
          <a:blip r:embed="rId4"/>
          <a:stretch>
            <a:fillRect/>
          </a:stretch>
        </p:blipFill>
        <p:spPr>
          <a:xfrm>
            <a:off x="9021333" y="6112014"/>
            <a:ext cx="771064" cy="433723"/>
          </a:xfrm>
          <a:prstGeom prst="rect">
            <a:avLst/>
          </a:prstGeom>
        </p:spPr>
      </p:pic>
      <p:pic>
        <p:nvPicPr>
          <p:cNvPr id="39" name="Afbeelding 38"/>
          <p:cNvPicPr>
            <a:picLocks noChangeAspect="1"/>
          </p:cNvPicPr>
          <p:nvPr/>
        </p:nvPicPr>
        <p:blipFill>
          <a:blip r:embed="rId4"/>
          <a:stretch>
            <a:fillRect/>
          </a:stretch>
        </p:blipFill>
        <p:spPr>
          <a:xfrm>
            <a:off x="9239356" y="5361331"/>
            <a:ext cx="761035" cy="428082"/>
          </a:xfrm>
          <a:prstGeom prst="rect">
            <a:avLst/>
          </a:prstGeom>
        </p:spPr>
      </p:pic>
      <p:graphicFrame>
        <p:nvGraphicFramePr>
          <p:cNvPr id="60" name="Content Placeholder 59"/>
          <p:cNvGraphicFramePr>
            <a:graphicFrameLocks noGrp="1"/>
          </p:cNvGraphicFramePr>
          <p:nvPr>
            <p:ph idx="1"/>
            <p:extLst>
              <p:ext uri="{D42A27DB-BD31-4B8C-83A1-F6EECF244321}">
                <p14:modId xmlns:p14="http://schemas.microsoft.com/office/powerpoint/2010/main" val="1816728064"/>
              </p:ext>
            </p:extLst>
          </p:nvPr>
        </p:nvGraphicFramePr>
        <p:xfrm>
          <a:off x="627499" y="2114382"/>
          <a:ext cx="11774809" cy="50223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Vrije vorm 14"/>
          <p:cNvSpPr/>
          <p:nvPr/>
        </p:nvSpPr>
        <p:spPr>
          <a:xfrm>
            <a:off x="7849079" y="5952830"/>
            <a:ext cx="4278347" cy="1863866"/>
          </a:xfrm>
          <a:custGeom>
            <a:avLst/>
            <a:gdLst>
              <a:gd name="connsiteX0" fmla="*/ 0 w 5704114"/>
              <a:gd name="connsiteY0" fmla="*/ 2307856 h 2439248"/>
              <a:gd name="connsiteX1" fmla="*/ 1669143 w 5704114"/>
              <a:gd name="connsiteY1" fmla="*/ 84 h 2439248"/>
              <a:gd name="connsiteX2" fmla="*/ 3135086 w 5704114"/>
              <a:gd name="connsiteY2" fmla="*/ 2220770 h 2439248"/>
              <a:gd name="connsiteX3" fmla="*/ 5704114 w 5704114"/>
              <a:gd name="connsiteY3" fmla="*/ 2235284 h 2439248"/>
            </a:gdLst>
            <a:ahLst/>
            <a:cxnLst>
              <a:cxn ang="0">
                <a:pos x="connsiteX0" y="connsiteY0"/>
              </a:cxn>
              <a:cxn ang="0">
                <a:pos x="connsiteX1" y="connsiteY1"/>
              </a:cxn>
              <a:cxn ang="0">
                <a:pos x="connsiteX2" y="connsiteY2"/>
              </a:cxn>
              <a:cxn ang="0">
                <a:pos x="connsiteX3" y="connsiteY3"/>
              </a:cxn>
            </a:cxnLst>
            <a:rect l="l" t="t" r="r" b="b"/>
            <a:pathLst>
              <a:path w="5704114" h="2439248">
                <a:moveTo>
                  <a:pt x="0" y="2307856"/>
                </a:moveTo>
                <a:cubicBezTo>
                  <a:pt x="573314" y="1161227"/>
                  <a:pt x="1146629" y="14598"/>
                  <a:pt x="1669143" y="84"/>
                </a:cubicBezTo>
                <a:cubicBezTo>
                  <a:pt x="2191657" y="-14430"/>
                  <a:pt x="2462591" y="1848237"/>
                  <a:pt x="3135086" y="2220770"/>
                </a:cubicBezTo>
                <a:cubicBezTo>
                  <a:pt x="3807581" y="2593303"/>
                  <a:pt x="4755847" y="2414293"/>
                  <a:pt x="5704114" y="2235284"/>
                </a:cubicBezTo>
              </a:path>
            </a:pathLst>
          </a:cu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20"/>
          </a:p>
        </p:txBody>
      </p:sp>
      <p:pic>
        <p:nvPicPr>
          <p:cNvPr id="40" name="Afbeelding 39"/>
          <p:cNvPicPr>
            <a:picLocks noChangeAspect="1"/>
          </p:cNvPicPr>
          <p:nvPr/>
        </p:nvPicPr>
        <p:blipFill>
          <a:blip r:embed="rId4"/>
          <a:stretch>
            <a:fillRect/>
          </a:stretch>
        </p:blipFill>
        <p:spPr>
          <a:xfrm>
            <a:off x="8508982" y="6475916"/>
            <a:ext cx="717929" cy="403835"/>
          </a:xfrm>
          <a:prstGeom prst="rect">
            <a:avLst/>
          </a:prstGeom>
        </p:spPr>
      </p:pic>
      <p:pic>
        <p:nvPicPr>
          <p:cNvPr id="30" name="Afbeelding 29"/>
          <p:cNvPicPr>
            <a:picLocks noChangeAspect="1"/>
          </p:cNvPicPr>
          <p:nvPr/>
        </p:nvPicPr>
        <p:blipFill>
          <a:blip r:embed="rId10"/>
          <a:stretch>
            <a:fillRect/>
          </a:stretch>
        </p:blipFill>
        <p:spPr>
          <a:xfrm>
            <a:off x="11222361" y="8032351"/>
            <a:ext cx="1633938" cy="1629230"/>
          </a:xfrm>
          <a:prstGeom prst="rect">
            <a:avLst/>
          </a:prstGeom>
        </p:spPr>
      </p:pic>
    </p:spTree>
    <p:custDataLst>
      <p:tags r:id="rId1"/>
    </p:custDataLst>
    <p:extLst>
      <p:ext uri="{BB962C8B-B14F-4D97-AF65-F5344CB8AC3E}">
        <p14:creationId xmlns:p14="http://schemas.microsoft.com/office/powerpoint/2010/main" val="2228730649"/>
      </p:ext>
    </p:extLst>
  </p:cSld>
  <p:clrMapOvr>
    <a:masterClrMapping/>
  </p:clrMapOvr>
  <mc:AlternateContent xmlns:mc="http://schemas.openxmlformats.org/markup-compatibility/2006" xmlns:p14="http://schemas.microsoft.com/office/powerpoint/2010/main">
    <mc:Choice Requires="p14">
      <p:transition spd="slow" p14:dur="2000" advTm="72302"/>
    </mc:Choice>
    <mc:Fallback xmlns="">
      <p:transition spd="slow" advTm="723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graphicEl>
                                              <a:dgm id="{FB383D01-ABD9-4610-BF3E-DA7043B5293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0">
                                            <p:graphicEl>
                                              <a:dgm id="{61A40E5F-7F7E-4CB4-9577-958BDF9BCEDF}"/>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0">
                                            <p:graphicEl>
                                              <a:dgm id="{5B9044AB-E2D0-4042-B71F-9C0C55409B34}"/>
                                            </p:graphic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uiExpand="1" animBg="1"/>
      <p:bldP spid="68" grpId="0" uiExpand="1" animBg="1"/>
      <p:bldP spid="70" grpId="0" uiExpand="1" animBg="1"/>
      <p:bldP spid="71" grpId="0" uiExpand="1"/>
      <p:bldP spid="75" grpId="0"/>
      <p:bldP spid="77" grpId="0" uiExpand="1" animBg="1"/>
      <p:bldP spid="81" grpId="0"/>
      <p:bldP spid="83" grpId="0"/>
      <p:bldP spid="84" grpId="0"/>
      <p:bldP spid="86" grpId="0" animBg="1"/>
      <p:bldP spid="87" grpId="0"/>
      <p:bldGraphic spid="60" grpId="0" uiExpand="1">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376" y="401118"/>
            <a:ext cx="11779680" cy="647809"/>
          </a:xfrm>
        </p:spPr>
        <p:txBody>
          <a:bodyPr/>
          <a:lstStyle/>
          <a:p>
            <a:r>
              <a:rPr lang="en-GB" dirty="0" smtClean="0"/>
              <a:t>METHODS: analysis</a:t>
            </a:r>
            <a:endParaRPr lang="en-GB" dirty="0"/>
          </a:p>
        </p:txBody>
      </p:sp>
      <p:sp>
        <p:nvSpPr>
          <p:cNvPr id="4" name="Slide Number Placeholder 3"/>
          <p:cNvSpPr>
            <a:spLocks noGrp="1"/>
          </p:cNvSpPr>
          <p:nvPr>
            <p:ph type="sldNum" sz="quarter" idx="12"/>
          </p:nvPr>
        </p:nvSpPr>
        <p:spPr/>
        <p:txBody>
          <a:bodyPr/>
          <a:lstStyle/>
          <a:p>
            <a:r>
              <a:rPr lang="en-GB" dirty="0"/>
              <a:t>4</a:t>
            </a:r>
            <a:endParaRPr lang="en-GB" noProof="0" dirty="0"/>
          </a:p>
        </p:txBody>
      </p:sp>
      <p:sp>
        <p:nvSpPr>
          <p:cNvPr id="8" name="Content Placeholder 7"/>
          <p:cNvSpPr>
            <a:spLocks noGrp="1"/>
          </p:cNvSpPr>
          <p:nvPr>
            <p:ph idx="1"/>
          </p:nvPr>
        </p:nvSpPr>
        <p:spPr>
          <a:xfrm>
            <a:off x="626907" y="2168385"/>
            <a:ext cx="11955751" cy="6048336"/>
          </a:xfrm>
        </p:spPr>
        <p:txBody>
          <a:bodyPr>
            <a:normAutofit fontScale="85000" lnSpcReduction="20000"/>
          </a:bodyPr>
          <a:lstStyle/>
          <a:p>
            <a:pPr>
              <a:lnSpc>
                <a:spcPct val="150000"/>
              </a:lnSpc>
              <a:buFont typeface="Wingdings" panose="05000000000000000000" pitchFamily="2" charset="2"/>
              <a:buChar char="§"/>
            </a:pPr>
            <a:endParaRPr lang="en-GB" sz="3300" dirty="0" smtClean="0">
              <a:sym typeface="Wingdings" panose="05000000000000000000" pitchFamily="2" charset="2"/>
            </a:endParaRPr>
          </a:p>
          <a:p>
            <a:pPr>
              <a:lnSpc>
                <a:spcPct val="150000"/>
              </a:lnSpc>
              <a:buFont typeface="Wingdings" panose="05000000000000000000" pitchFamily="2" charset="2"/>
              <a:buChar char="§"/>
            </a:pPr>
            <a:r>
              <a:rPr lang="en-GB" sz="3300" b="1" dirty="0" smtClean="0">
                <a:sym typeface="Wingdings" panose="05000000000000000000" pitchFamily="2" charset="2"/>
              </a:rPr>
              <a:t>qPCR-analysis</a:t>
            </a:r>
            <a:endParaRPr lang="en-GB" sz="3300" b="1" dirty="0">
              <a:sym typeface="Wingdings" panose="05000000000000000000" pitchFamily="2" charset="2"/>
            </a:endParaRPr>
          </a:p>
          <a:p>
            <a:pPr marL="64800" indent="0">
              <a:lnSpc>
                <a:spcPct val="150000"/>
              </a:lnSpc>
              <a:buNone/>
            </a:pPr>
            <a:endParaRPr lang="en-GB" sz="3300" dirty="0">
              <a:sym typeface="Wingdings" panose="05000000000000000000" pitchFamily="2" charset="2"/>
            </a:endParaRPr>
          </a:p>
          <a:p>
            <a:pPr marL="64800" indent="0">
              <a:lnSpc>
                <a:spcPct val="150000"/>
              </a:lnSpc>
              <a:buNone/>
            </a:pPr>
            <a:endParaRPr lang="en-GB" sz="3300" dirty="0">
              <a:sym typeface="Wingdings" panose="05000000000000000000" pitchFamily="2" charset="2"/>
            </a:endParaRPr>
          </a:p>
          <a:p>
            <a:pPr marL="64800" indent="0">
              <a:lnSpc>
                <a:spcPct val="150000"/>
              </a:lnSpc>
              <a:buNone/>
            </a:pPr>
            <a:endParaRPr lang="en-GB" sz="3300" dirty="0">
              <a:sym typeface="Wingdings" panose="05000000000000000000" pitchFamily="2" charset="2"/>
            </a:endParaRPr>
          </a:p>
          <a:p>
            <a:pPr marL="64800" indent="0">
              <a:lnSpc>
                <a:spcPct val="150000"/>
              </a:lnSpc>
              <a:buNone/>
            </a:pPr>
            <a:endParaRPr lang="en-GB" sz="3300" dirty="0">
              <a:sym typeface="Wingdings" panose="05000000000000000000" pitchFamily="2" charset="2"/>
            </a:endParaRPr>
          </a:p>
          <a:p>
            <a:pPr marL="64800" indent="0">
              <a:lnSpc>
                <a:spcPct val="150000"/>
              </a:lnSpc>
              <a:buNone/>
            </a:pPr>
            <a:endParaRPr lang="en-GB" sz="3300" dirty="0">
              <a:sym typeface="Wingdings" panose="05000000000000000000" pitchFamily="2" charset="2"/>
            </a:endParaRPr>
          </a:p>
          <a:p>
            <a:pPr>
              <a:lnSpc>
                <a:spcPct val="150000"/>
              </a:lnSpc>
              <a:buFont typeface="Wingdings" panose="05000000000000000000" pitchFamily="2" charset="2"/>
              <a:buChar char="§"/>
            </a:pPr>
            <a:r>
              <a:rPr lang="en-GB" sz="3300" b="1" dirty="0"/>
              <a:t>Statistical analysis</a:t>
            </a:r>
          </a:p>
          <a:p>
            <a:pPr lvl="2">
              <a:lnSpc>
                <a:spcPct val="150000"/>
              </a:lnSpc>
              <a:buFontTx/>
              <a:buChar char="-"/>
            </a:pPr>
            <a:r>
              <a:rPr lang="en-GB" sz="3300" dirty="0"/>
              <a:t>Friedman/post hoc Dunn test</a:t>
            </a:r>
          </a:p>
          <a:p>
            <a:pPr lvl="2">
              <a:lnSpc>
                <a:spcPct val="150000"/>
              </a:lnSpc>
              <a:buFontTx/>
              <a:buChar char="-"/>
            </a:pPr>
            <a:r>
              <a:rPr lang="en-GB" sz="3300" dirty="0"/>
              <a:t>Spearman correlation  </a:t>
            </a:r>
          </a:p>
          <a:p>
            <a:pPr>
              <a:buFont typeface="Wingdings" panose="05000000000000000000" pitchFamily="2" charset="2"/>
              <a:buChar char="§"/>
            </a:pPr>
            <a:endParaRPr lang="en-GB" dirty="0" smtClean="0"/>
          </a:p>
          <a:p>
            <a:pPr marL="64800" indent="0">
              <a:buNone/>
            </a:pPr>
            <a:endParaRPr lang="en-GB" dirty="0" smtClean="0"/>
          </a:p>
          <a:p>
            <a:pPr marL="64800" indent="0">
              <a:buNone/>
            </a:pPr>
            <a:endParaRPr lang="en-GB" dirty="0" smtClean="0"/>
          </a:p>
          <a:p>
            <a:pPr marL="64800" indent="0">
              <a:buNone/>
            </a:pPr>
            <a:endParaRPr lang="en-GB" dirty="0"/>
          </a:p>
        </p:txBody>
      </p:sp>
      <p:graphicFrame>
        <p:nvGraphicFramePr>
          <p:cNvPr id="5" name="Diagram 4"/>
          <p:cNvGraphicFramePr/>
          <p:nvPr>
            <p:extLst>
              <p:ext uri="{D42A27DB-BD31-4B8C-83A1-F6EECF244321}">
                <p14:modId xmlns:p14="http://schemas.microsoft.com/office/powerpoint/2010/main" val="2429994123"/>
              </p:ext>
            </p:extLst>
          </p:nvPr>
        </p:nvGraphicFramePr>
        <p:xfrm>
          <a:off x="2267293" y="1457006"/>
          <a:ext cx="7185752" cy="50286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Afbeelding 5"/>
          <p:cNvPicPr>
            <a:picLocks noChangeAspect="1"/>
          </p:cNvPicPr>
          <p:nvPr/>
        </p:nvPicPr>
        <p:blipFill>
          <a:blip r:embed="rId9"/>
          <a:stretch>
            <a:fillRect/>
          </a:stretch>
        </p:blipFill>
        <p:spPr>
          <a:xfrm>
            <a:off x="7730392" y="5896297"/>
            <a:ext cx="4852266" cy="2112163"/>
          </a:xfrm>
          <a:prstGeom prst="rect">
            <a:avLst/>
          </a:prstGeom>
        </p:spPr>
      </p:pic>
      <p:pic>
        <p:nvPicPr>
          <p:cNvPr id="9" name="Afbeelding 8"/>
          <p:cNvPicPr>
            <a:picLocks noChangeAspect="1"/>
          </p:cNvPicPr>
          <p:nvPr/>
        </p:nvPicPr>
        <p:blipFill>
          <a:blip r:embed="rId10"/>
          <a:stretch>
            <a:fillRect/>
          </a:stretch>
        </p:blipFill>
        <p:spPr>
          <a:xfrm>
            <a:off x="11154962" y="8008460"/>
            <a:ext cx="1633938" cy="1629230"/>
          </a:xfrm>
          <a:prstGeom prst="rect">
            <a:avLst/>
          </a:prstGeom>
        </p:spPr>
      </p:pic>
    </p:spTree>
    <p:custDataLst>
      <p:tags r:id="rId1"/>
    </p:custDataLst>
    <p:extLst>
      <p:ext uri="{BB962C8B-B14F-4D97-AF65-F5344CB8AC3E}">
        <p14:creationId xmlns:p14="http://schemas.microsoft.com/office/powerpoint/2010/main" val="304772758"/>
      </p:ext>
    </p:extLst>
  </p:cSld>
  <p:clrMapOvr>
    <a:masterClrMapping/>
  </p:clrMapOvr>
  <mc:AlternateContent xmlns:mc="http://schemas.openxmlformats.org/markup-compatibility/2006" xmlns:p14="http://schemas.microsoft.com/office/powerpoint/2010/main">
    <mc:Choice Requires="p14">
      <p:transition spd="slow" p14:dur="2000" advTm="19018"/>
    </mc:Choice>
    <mc:Fallback xmlns="">
      <p:transition spd="slow" advTm="190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8|7.9"/>
</p:tagLst>
</file>

<file path=ppt/tags/tag2.xml><?xml version="1.0" encoding="utf-8"?>
<p:tagLst xmlns:a="http://schemas.openxmlformats.org/drawingml/2006/main" xmlns:r="http://schemas.openxmlformats.org/officeDocument/2006/relationships" xmlns:p="http://schemas.openxmlformats.org/presentationml/2006/main">
  <p:tag name="TIMING" val="|1.3|21.8|15.6|9.8"/>
</p:tagLst>
</file>

<file path=ppt/tags/tag3.xml><?xml version="1.0" encoding="utf-8"?>
<p:tagLst xmlns:a="http://schemas.openxmlformats.org/drawingml/2006/main" xmlns:r="http://schemas.openxmlformats.org/officeDocument/2006/relationships" xmlns:p="http://schemas.openxmlformats.org/presentationml/2006/main">
  <p:tag name="TIMING" val="|1.8|10.4|2|24|14|6.7|1.8"/>
</p:tagLst>
</file>

<file path=ppt/tags/tag4.xml><?xml version="1.0" encoding="utf-8"?>
<p:tagLst xmlns:a="http://schemas.openxmlformats.org/drawingml/2006/main" xmlns:r="http://schemas.openxmlformats.org/officeDocument/2006/relationships" xmlns:p="http://schemas.openxmlformats.org/presentationml/2006/main">
  <p:tag name="TIMING" val="|1|13.8"/>
</p:tagLst>
</file>

<file path=ppt/tags/tag5.xml><?xml version="1.0" encoding="utf-8"?>
<p:tagLst xmlns:a="http://schemas.openxmlformats.org/drawingml/2006/main" xmlns:r="http://schemas.openxmlformats.org/officeDocument/2006/relationships" xmlns:p="http://schemas.openxmlformats.org/presentationml/2006/main">
  <p:tag name="TIMING" val="|28.6|10.1|3.1"/>
</p:tagLst>
</file>

<file path=ppt/tags/tag6.xml><?xml version="1.0" encoding="utf-8"?>
<p:tagLst xmlns:a="http://schemas.openxmlformats.org/drawingml/2006/main" xmlns:r="http://schemas.openxmlformats.org/officeDocument/2006/relationships" xmlns:p="http://schemas.openxmlformats.org/presentationml/2006/main">
  <p:tag name="TIMING" val="|1.4|4.3|9.5"/>
</p:tagLst>
</file>

<file path=ppt/tags/tag7.xml><?xml version="1.0" encoding="utf-8"?>
<p:tagLst xmlns:a="http://schemas.openxmlformats.org/drawingml/2006/main" xmlns:r="http://schemas.openxmlformats.org/officeDocument/2006/relationships" xmlns:p="http://schemas.openxmlformats.org/presentationml/2006/main">
  <p:tag name="TIMING" val="|0.6|0.3|0.2|0.3|0.3|0.3|0.4"/>
</p:tagLst>
</file>

<file path=ppt/theme/theme1.xml><?xml version="1.0" encoding="utf-8"?>
<a:theme xmlns:a="http://schemas.openxmlformats.org/drawingml/2006/main" name="Powerpoint_UGent_EN_G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1E64C8"/>
          </a:solidFill>
          <a:headEnd type="triangle" w="lg" len="lg"/>
          <a:tailEnd type="triangl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120000"/>
          </a:lnSpc>
          <a:defRPr sz="2500" smtClean="0"/>
        </a:defPPr>
      </a:lstStyle>
    </a:txDef>
  </a:objectDefaults>
  <a:extraClrSchemeLst/>
  <a:extLst>
    <a:ext uri="{05A4C25C-085E-4340-85A3-A5531E510DB2}">
      <thm15:themeFamily xmlns:thm15="http://schemas.microsoft.com/office/thememl/2012/main" name="Presentation-UK-FW_1_0_13.potx" id="{E6EF02B0-0B52-46EA-BEDF-1832BA424DA5}" vid="{E2E63E6F-A7FD-474F-9D27-11CAB9CEDF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Powerpoint_UGent_EN_GE</Template>
  <TotalTime>1536</TotalTime>
  <Words>964</Words>
  <Application>Microsoft Office PowerPoint</Application>
  <PresentationFormat>Aangepast</PresentationFormat>
  <Paragraphs>161</Paragraphs>
  <Slides>17</Slides>
  <Notes>12</Notes>
  <HiddenSlides>0</HiddenSlides>
  <MMClips>0</MMClips>
  <ScaleCrop>false</ScaleCrop>
  <HeadingPairs>
    <vt:vector size="8" baseType="variant">
      <vt:variant>
        <vt:lpstr>Gebruikte lettertypen</vt:lpstr>
      </vt:variant>
      <vt:variant>
        <vt:i4>5</vt:i4>
      </vt:variant>
      <vt:variant>
        <vt:lpstr>Thema</vt:lpstr>
      </vt:variant>
      <vt:variant>
        <vt:i4>1</vt:i4>
      </vt:variant>
      <vt:variant>
        <vt:lpstr>Ingesloten OLE-bronprogramma's</vt:lpstr>
      </vt:variant>
      <vt:variant>
        <vt:i4>1</vt:i4>
      </vt:variant>
      <vt:variant>
        <vt:lpstr>Diatitels</vt:lpstr>
      </vt:variant>
      <vt:variant>
        <vt:i4>17</vt:i4>
      </vt:variant>
    </vt:vector>
  </HeadingPairs>
  <TitlesOfParts>
    <vt:vector size="24" baseType="lpstr">
      <vt:lpstr>Arial</vt:lpstr>
      <vt:lpstr>Calibri</vt:lpstr>
      <vt:lpstr>Calibri Light</vt:lpstr>
      <vt:lpstr>Times New Roman</vt:lpstr>
      <vt:lpstr>Wingdings</vt:lpstr>
      <vt:lpstr>Powerpoint_UGent_EN_GE</vt:lpstr>
      <vt:lpstr>Worksheet</vt:lpstr>
      <vt:lpstr>HIV-1 specific restriction factors increase in response to viral rebound after analytical treatment interruption </vt:lpstr>
      <vt:lpstr> 1. INTRODUCTION: HIV-STAR STUDY AND RESTRICTION FACTORS 2. Objectives-HYPOTHESIS 3. METHODS  4. RESULTS 5. CONCLUSION </vt:lpstr>
      <vt:lpstr>HIV-STAR study </vt:lpstr>
      <vt:lpstr>Are there biomarkers that can predict the TTVR? </vt:lpstr>
      <vt:lpstr>RESTRICTION FACTORS </vt:lpstr>
      <vt:lpstr>ReStriction factors </vt:lpstr>
      <vt:lpstr>OBJECTIVES-HYPOTHESIS</vt:lpstr>
      <vt:lpstr>METHODS: samplING</vt:lpstr>
      <vt:lpstr>METHODS: analysis</vt:lpstr>
      <vt:lpstr>RESULTS: expression OF restriction factors and cofactors</vt:lpstr>
      <vt:lpstr>RESULTS: expression of ISGs </vt:lpstr>
      <vt:lpstr>  Results: correlations RFs - ISGs </vt:lpstr>
      <vt:lpstr>RESULTS: Correlation with participants characteristics </vt:lpstr>
      <vt:lpstr>CONCLUSION</vt:lpstr>
      <vt:lpstr>Future perspectives </vt:lpstr>
      <vt:lpstr>PowerPoint-presentatie</vt:lpstr>
      <vt:lpstr>HIV-STAR STUDY: OVERVIEW PARTICIPANTS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Nele De Langhe</dc:creator>
  <cp:lastModifiedBy>MDS</cp:lastModifiedBy>
  <cp:revision>130</cp:revision>
  <cp:lastPrinted>2017-12-11T21:40:13Z</cp:lastPrinted>
  <dcterms:created xsi:type="dcterms:W3CDTF">2017-12-10T11:33:59Z</dcterms:created>
  <dcterms:modified xsi:type="dcterms:W3CDTF">2018-07-25T06:14:53Z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d to">
    <vt:lpwstr>Ghent University</vt:lpwstr>
  </property>
  <property fmtid="{D5CDD505-2E9C-101B-9397-08002B2CF9AE}" pid="3" name="Version">
    <vt:lpwstr>1.0</vt:lpwstr>
  </property>
  <property fmtid="{D5CDD505-2E9C-101B-9397-08002B2CF9AE}" pid="4" name="Date">
    <vt:filetime>2016-09-20T22:00:00Z</vt:filetime>
  </property>
  <property fmtid="{D5CDD505-2E9C-101B-9397-08002B2CF9AE}" pid="5" name="Build">
    <vt:i4>13</vt:i4>
  </property>
  <property fmtid="{D5CDD505-2E9C-101B-9397-08002B2CF9AE}" pid="6" name="Cmt 1">
    <vt:lpwstr>create</vt:lpwstr>
  </property>
  <property fmtid="{D5CDD505-2E9C-101B-9397-08002B2CF9AE}" pid="7" name="Cmt 2">
    <vt:lpwstr>1st draft</vt:lpwstr>
  </property>
  <property fmtid="{D5CDD505-2E9C-101B-9397-08002B2CF9AE}" pid="8" name="Cmt 3">
    <vt:lpwstr>Corporate splitt off</vt:lpwstr>
  </property>
  <property fmtid="{D5CDD505-2E9C-101B-9397-08002B2CF9AE}" pid="9" name="Cmt 4">
    <vt:lpwstr>2nd draft</vt:lpwstr>
  </property>
  <property fmtid="{D5CDD505-2E9C-101B-9397-08002B2CF9AE}" pid="10" name="Cmt 5">
    <vt:lpwstr>set text box and shape defaults</vt:lpwstr>
  </property>
  <property fmtid="{D5CDD505-2E9C-101B-9397-08002B2CF9AE}" pid="11" name="Cmt 6">
    <vt:lpwstr>end slide text acc. to letter</vt:lpwstr>
  </property>
  <property fmtid="{D5CDD505-2E9C-101B-9397-08002B2CF9AE}" pid="12" name="Cmt 7">
    <vt:lpwstr>logo opening slide sharpened</vt:lpwstr>
  </property>
  <property fmtid="{D5CDD505-2E9C-101B-9397-08002B2CF9AE}" pid="13" name="Cmt 8-9">
    <vt:lpwstr>comments 19-9-2016</vt:lpwstr>
  </property>
  <property fmtid="{D5CDD505-2E9C-101B-9397-08002B2CF9AE}" pid="14" name="Cmt 10">
    <vt:lpwstr>social media data redesigned</vt:lpwstr>
  </property>
  <property fmtid="{D5CDD505-2E9C-101B-9397-08002B2CF9AE}" pid="15" name="Cmt 11">
    <vt:lpwstr>Title Slide renamed to TitleSlide</vt:lpwstr>
  </property>
  <property fmtid="{D5CDD505-2E9C-101B-9397-08002B2CF9AE}" pid="16" name="Cmt 12">
    <vt:lpwstr>Title and text size</vt:lpwstr>
  </property>
  <property fmtid="{D5CDD505-2E9C-101B-9397-08002B2CF9AE}" pid="17" name="Cmt 13">
    <vt:lpwstr>socmed pictos &gt; normal view</vt:lpwstr>
  </property>
</Properties>
</file>